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Lst>
  <p:sldSz cx="7772400" cy="10058400"/>
  <p:notesSz cx="7772400" cy="100584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D65"/>
    <a:srgbClr val="9B955F"/>
    <a:srgbClr val="008C5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765" autoAdjust="0"/>
    <p:restoredTop sz="94660"/>
  </p:normalViewPr>
  <p:slideViewPr>
    <p:cSldViewPr>
      <p:cViewPr varScale="1">
        <p:scale>
          <a:sx n="69" d="100"/>
          <a:sy n="69" d="100"/>
        </p:scale>
        <p:origin x="1881" y="45"/>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3.xml"/><Relationship Id="rId5" Type="http://schemas.openxmlformats.org/officeDocument/2006/relationships/presProps" Target="presProps.xml"/><Relationship Id="rId10"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customXml" Target="../customXml/item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82930" y="3118104"/>
            <a:ext cx="6606540" cy="211226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65860" y="5632704"/>
            <a:ext cx="5440680" cy="25146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9/30/2021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9/30/2021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88620" y="2313432"/>
            <a:ext cx="3380994"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002786" y="2313432"/>
            <a:ext cx="3380994" cy="66385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9/30/2021</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9/30/2021</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9/30/2021</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475613" y="297179"/>
            <a:ext cx="954405" cy="954404"/>
          </a:xfrm>
          <a:prstGeom prst="rect">
            <a:avLst/>
          </a:prstGeom>
          <a:blipFill>
            <a:blip r:embed="rId7" cstate="print"/>
            <a:stretch>
              <a:fillRect/>
            </a:stretch>
          </a:blipFill>
        </p:spPr>
        <p:txBody>
          <a:bodyPr wrap="square" lIns="0" tIns="0" rIns="0" bIns="0" rtlCol="0"/>
          <a:lstStyle/>
          <a:p>
            <a:endParaRPr/>
          </a:p>
        </p:txBody>
      </p:sp>
      <p:sp>
        <p:nvSpPr>
          <p:cNvPr id="17" name="bg object 17"/>
          <p:cNvSpPr/>
          <p:nvPr/>
        </p:nvSpPr>
        <p:spPr>
          <a:xfrm>
            <a:off x="6376273" y="505439"/>
            <a:ext cx="1001103" cy="483726"/>
          </a:xfrm>
          <a:prstGeom prst="rect">
            <a:avLst/>
          </a:prstGeom>
          <a:blipFill>
            <a:blip r:embed="rId8" cstate="print"/>
            <a:stretch>
              <a:fillRect/>
            </a:stretch>
          </a:blipFill>
        </p:spPr>
        <p:txBody>
          <a:bodyPr wrap="square" lIns="0" tIns="0" rIns="0" bIns="0" rtlCol="0"/>
          <a:lstStyle/>
          <a:p>
            <a:endParaRPr/>
          </a:p>
        </p:txBody>
      </p:sp>
      <p:sp>
        <p:nvSpPr>
          <p:cNvPr id="18" name="bg object 18"/>
          <p:cNvSpPr/>
          <p:nvPr/>
        </p:nvSpPr>
        <p:spPr>
          <a:xfrm>
            <a:off x="208913" y="1180388"/>
            <a:ext cx="7315200" cy="27305"/>
          </a:xfrm>
          <a:custGeom>
            <a:avLst/>
            <a:gdLst/>
            <a:ahLst/>
            <a:cxnLst/>
            <a:rect l="l" t="t" r="r" b="b"/>
            <a:pathLst>
              <a:path w="7315200" h="27305">
                <a:moveTo>
                  <a:pt x="7315201" y="0"/>
                </a:moveTo>
                <a:lnTo>
                  <a:pt x="0" y="0"/>
                </a:lnTo>
                <a:lnTo>
                  <a:pt x="0" y="27305"/>
                </a:lnTo>
                <a:lnTo>
                  <a:pt x="7315201" y="27305"/>
                </a:lnTo>
                <a:lnTo>
                  <a:pt x="7315201" y="0"/>
                </a:lnTo>
                <a:close/>
              </a:path>
            </a:pathLst>
          </a:custGeom>
          <a:solidFill>
            <a:srgbClr val="9B955F"/>
          </a:solidFill>
        </p:spPr>
        <p:txBody>
          <a:bodyPr wrap="square" lIns="0" tIns="0" rIns="0" bIns="0" rtlCol="0"/>
          <a:lstStyle/>
          <a:p>
            <a:endParaRPr/>
          </a:p>
        </p:txBody>
      </p:sp>
      <p:sp>
        <p:nvSpPr>
          <p:cNvPr id="2" name="Holder 2"/>
          <p:cNvSpPr>
            <a:spLocks noGrp="1"/>
          </p:cNvSpPr>
          <p:nvPr>
            <p:ph type="title"/>
          </p:nvPr>
        </p:nvSpPr>
        <p:spPr>
          <a:xfrm>
            <a:off x="388620" y="402336"/>
            <a:ext cx="6995160" cy="160934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88620" y="2313432"/>
            <a:ext cx="6995160"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642616" y="9354312"/>
            <a:ext cx="2487168" cy="50292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88620" y="9354312"/>
            <a:ext cx="1787652" cy="5029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9/30/2021</a:t>
            </a:fld>
            <a:endParaRPr lang="en-US"/>
          </a:p>
        </p:txBody>
      </p:sp>
      <p:sp>
        <p:nvSpPr>
          <p:cNvPr id="6" name="Holder 6"/>
          <p:cNvSpPr>
            <a:spLocks noGrp="1"/>
          </p:cNvSpPr>
          <p:nvPr>
            <p:ph type="sldNum" sz="quarter" idx="7"/>
          </p:nvPr>
        </p:nvSpPr>
        <p:spPr>
          <a:xfrm>
            <a:off x="5596128" y="9354312"/>
            <a:ext cx="1787652" cy="50292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object 26"/>
          <p:cNvSpPr txBox="1"/>
          <p:nvPr/>
        </p:nvSpPr>
        <p:spPr>
          <a:xfrm>
            <a:off x="4651375" y="7635341"/>
            <a:ext cx="2591435" cy="1951355"/>
          </a:xfrm>
          <a:prstGeom prst="rect">
            <a:avLst/>
          </a:prstGeom>
          <a:ln w="9525">
            <a:solidFill>
              <a:srgbClr val="009D65"/>
            </a:solidFill>
          </a:ln>
        </p:spPr>
        <p:txBody>
          <a:bodyPr vert="horz" wrap="square" lIns="0" tIns="0" rIns="0" bIns="0" rtlCol="0">
            <a:spAutoFit/>
          </a:bodyPr>
          <a:lstStyle/>
          <a:p>
            <a:pPr>
              <a:lnSpc>
                <a:spcPct val="100000"/>
              </a:lnSpc>
            </a:pPr>
            <a:endParaRPr sz="1700" dirty="0">
              <a:latin typeface="Times New Roman"/>
              <a:cs typeface="Times New Roman"/>
            </a:endParaRPr>
          </a:p>
          <a:p>
            <a:pPr>
              <a:lnSpc>
                <a:spcPct val="100000"/>
              </a:lnSpc>
            </a:pPr>
            <a:endParaRPr sz="1700" dirty="0">
              <a:latin typeface="Times New Roman"/>
              <a:cs typeface="Times New Roman"/>
            </a:endParaRPr>
          </a:p>
          <a:p>
            <a:pPr>
              <a:lnSpc>
                <a:spcPct val="100000"/>
              </a:lnSpc>
              <a:spcBef>
                <a:spcPts val="25"/>
              </a:spcBef>
            </a:pPr>
            <a:endParaRPr sz="2400" dirty="0">
              <a:latin typeface="Times New Roman"/>
              <a:cs typeface="Times New Roman"/>
            </a:endParaRPr>
          </a:p>
          <a:p>
            <a:pPr marL="22225" algn="ctr">
              <a:lnSpc>
                <a:spcPct val="100000"/>
              </a:lnSpc>
            </a:pPr>
            <a:r>
              <a:rPr sz="1200" spc="-220" dirty="0">
                <a:latin typeface="Courier New"/>
                <a:cs typeface="Courier New"/>
              </a:rPr>
              <a:t>ة</a:t>
            </a:r>
            <a:r>
              <a:rPr sz="1800" spc="-330" baseline="2314" dirty="0">
                <a:latin typeface="Courier New"/>
                <a:cs typeface="Courier New"/>
              </a:rPr>
              <a:t>ر</a:t>
            </a:r>
            <a:r>
              <a:rPr sz="1200" spc="-220" dirty="0">
                <a:latin typeface="Courier New"/>
                <a:cs typeface="Courier New"/>
              </a:rPr>
              <a:t>ﻮﺻ</a:t>
            </a:r>
            <a:endParaRPr sz="1200" dirty="0">
              <a:latin typeface="Courier New"/>
              <a:cs typeface="Courier New"/>
            </a:endParaRPr>
          </a:p>
        </p:txBody>
      </p:sp>
      <p:sp>
        <p:nvSpPr>
          <p:cNvPr id="27" name="object 27"/>
          <p:cNvSpPr txBox="1"/>
          <p:nvPr/>
        </p:nvSpPr>
        <p:spPr>
          <a:xfrm>
            <a:off x="598803" y="7633436"/>
            <a:ext cx="2749550" cy="1950720"/>
          </a:xfrm>
          <a:prstGeom prst="rect">
            <a:avLst/>
          </a:prstGeom>
          <a:ln w="9525">
            <a:solidFill>
              <a:srgbClr val="009D65"/>
            </a:solidFill>
          </a:ln>
        </p:spPr>
        <p:txBody>
          <a:bodyPr vert="horz" wrap="square" lIns="0" tIns="0" rIns="0" bIns="0" rtlCol="0">
            <a:spAutoFit/>
          </a:bodyPr>
          <a:lstStyle/>
          <a:p>
            <a:pPr>
              <a:lnSpc>
                <a:spcPct val="100000"/>
              </a:lnSpc>
            </a:pPr>
            <a:endParaRPr sz="1700" dirty="0">
              <a:latin typeface="Times New Roman"/>
              <a:cs typeface="Times New Roman"/>
            </a:endParaRPr>
          </a:p>
          <a:p>
            <a:pPr>
              <a:lnSpc>
                <a:spcPct val="100000"/>
              </a:lnSpc>
            </a:pPr>
            <a:endParaRPr sz="1700" dirty="0">
              <a:latin typeface="Times New Roman"/>
              <a:cs typeface="Times New Roman"/>
            </a:endParaRPr>
          </a:p>
          <a:p>
            <a:pPr>
              <a:lnSpc>
                <a:spcPct val="100000"/>
              </a:lnSpc>
              <a:spcBef>
                <a:spcPts val="15"/>
              </a:spcBef>
            </a:pPr>
            <a:endParaRPr sz="2400" dirty="0">
              <a:latin typeface="Times New Roman"/>
              <a:cs typeface="Times New Roman"/>
            </a:endParaRPr>
          </a:p>
          <a:p>
            <a:pPr marL="19685" algn="ctr">
              <a:lnSpc>
                <a:spcPct val="100000"/>
              </a:lnSpc>
            </a:pPr>
            <a:r>
              <a:rPr sz="1200" spc="-220" dirty="0">
                <a:latin typeface="Courier New"/>
                <a:cs typeface="Courier New"/>
              </a:rPr>
              <a:t>ة</a:t>
            </a:r>
            <a:r>
              <a:rPr sz="1800" spc="-330" baseline="2314" dirty="0">
                <a:latin typeface="Courier New"/>
                <a:cs typeface="Courier New"/>
              </a:rPr>
              <a:t>ر</a:t>
            </a:r>
            <a:r>
              <a:rPr sz="1200" spc="-220" dirty="0">
                <a:latin typeface="Courier New"/>
                <a:cs typeface="Courier New"/>
              </a:rPr>
              <a:t>ﻮﺻ</a:t>
            </a:r>
            <a:endParaRPr sz="1200" dirty="0">
              <a:latin typeface="Courier New"/>
              <a:cs typeface="Courier New"/>
            </a:endParaRPr>
          </a:p>
        </p:txBody>
      </p:sp>
      <p:graphicFrame>
        <p:nvGraphicFramePr>
          <p:cNvPr id="31" name="جدول 31">
            <a:extLst>
              <a:ext uri="{FF2B5EF4-FFF2-40B4-BE49-F238E27FC236}">
                <a16:creationId xmlns:a16="http://schemas.microsoft.com/office/drawing/2014/main" id="{AD31CDE1-9ABB-4C2F-A2E0-DDA5B8AF166F}"/>
              </a:ext>
            </a:extLst>
          </p:cNvPr>
          <p:cNvGraphicFramePr>
            <a:graphicFrameLocks noGrp="1"/>
          </p:cNvGraphicFramePr>
          <p:nvPr>
            <p:extLst>
              <p:ext uri="{D42A27DB-BD31-4B8C-83A1-F6EECF244321}">
                <p14:modId xmlns:p14="http://schemas.microsoft.com/office/powerpoint/2010/main" val="3723206734"/>
              </p:ext>
            </p:extLst>
          </p:nvPr>
        </p:nvGraphicFramePr>
        <p:xfrm>
          <a:off x="304800" y="1406792"/>
          <a:ext cx="7289800" cy="335280"/>
        </p:xfrm>
        <a:graphic>
          <a:graphicData uri="http://schemas.openxmlformats.org/drawingml/2006/table">
            <a:tbl>
              <a:tblPr rtl="1" firstRow="1" bandRow="1">
                <a:tableStyleId>{5C22544A-7EE6-4342-B048-85BDC9FD1C3A}</a:tableStyleId>
              </a:tblPr>
              <a:tblGrid>
                <a:gridCol w="990600">
                  <a:extLst>
                    <a:ext uri="{9D8B030D-6E8A-4147-A177-3AD203B41FA5}">
                      <a16:colId xmlns:a16="http://schemas.microsoft.com/office/drawing/2014/main" val="1401123449"/>
                    </a:ext>
                  </a:extLst>
                </a:gridCol>
                <a:gridCol w="2159000">
                  <a:extLst>
                    <a:ext uri="{9D8B030D-6E8A-4147-A177-3AD203B41FA5}">
                      <a16:colId xmlns:a16="http://schemas.microsoft.com/office/drawing/2014/main" val="3914630834"/>
                    </a:ext>
                  </a:extLst>
                </a:gridCol>
                <a:gridCol w="863600">
                  <a:extLst>
                    <a:ext uri="{9D8B030D-6E8A-4147-A177-3AD203B41FA5}">
                      <a16:colId xmlns:a16="http://schemas.microsoft.com/office/drawing/2014/main" val="3296130558"/>
                    </a:ext>
                  </a:extLst>
                </a:gridCol>
                <a:gridCol w="1066800">
                  <a:extLst>
                    <a:ext uri="{9D8B030D-6E8A-4147-A177-3AD203B41FA5}">
                      <a16:colId xmlns:a16="http://schemas.microsoft.com/office/drawing/2014/main" val="3157210114"/>
                    </a:ext>
                  </a:extLst>
                </a:gridCol>
                <a:gridCol w="1016000">
                  <a:extLst>
                    <a:ext uri="{9D8B030D-6E8A-4147-A177-3AD203B41FA5}">
                      <a16:colId xmlns:a16="http://schemas.microsoft.com/office/drawing/2014/main" val="3930809142"/>
                    </a:ext>
                  </a:extLst>
                </a:gridCol>
                <a:gridCol w="1193800">
                  <a:extLst>
                    <a:ext uri="{9D8B030D-6E8A-4147-A177-3AD203B41FA5}">
                      <a16:colId xmlns:a16="http://schemas.microsoft.com/office/drawing/2014/main" val="2288859213"/>
                    </a:ext>
                  </a:extLst>
                </a:gridCol>
              </a:tblGrid>
              <a:tr h="304800">
                <a:tc>
                  <a:txBody>
                    <a:bodyPr/>
                    <a:lstStyle/>
                    <a:p>
                      <a:pPr rtl="1"/>
                      <a:r>
                        <a:rPr lang="ar-SA" sz="1200" b="0" dirty="0"/>
                        <a:t>اسم الجمعية</a:t>
                      </a:r>
                    </a:p>
                  </a:txBody>
                  <a:tcPr>
                    <a:solidFill>
                      <a:srgbClr val="008C58"/>
                    </a:solidFill>
                  </a:tcPr>
                </a:tc>
                <a:tc>
                  <a:txBody>
                    <a:bodyPr/>
                    <a:lstStyle/>
                    <a:p>
                      <a:pPr rtl="1"/>
                      <a:endParaRPr lang="ar-SA" sz="1200" b="0" dirty="0"/>
                    </a:p>
                  </a:txBody>
                  <a:tcPr>
                    <a:solidFill>
                      <a:schemeClr val="bg1">
                        <a:lumMod val="85000"/>
                      </a:schemeClr>
                    </a:solidFill>
                  </a:tcPr>
                </a:tc>
                <a:tc>
                  <a:txBody>
                    <a:bodyPr/>
                    <a:lstStyle/>
                    <a:p>
                      <a:pPr rtl="1"/>
                      <a:r>
                        <a:rPr lang="ar-SA" sz="1200" b="0" dirty="0"/>
                        <a:t>رقم الترخيص</a:t>
                      </a:r>
                    </a:p>
                  </a:txBody>
                  <a:tcPr>
                    <a:solidFill>
                      <a:srgbClr val="008C58"/>
                    </a:solidFill>
                  </a:tcPr>
                </a:tc>
                <a:tc>
                  <a:txBody>
                    <a:bodyPr/>
                    <a:lstStyle/>
                    <a:p>
                      <a:pPr rtl="1"/>
                      <a:endParaRPr lang="ar-SA" sz="1200" b="0" dirty="0"/>
                    </a:p>
                  </a:txBody>
                  <a:tcPr>
                    <a:solidFill>
                      <a:schemeClr val="bg1">
                        <a:lumMod val="85000"/>
                      </a:schemeClr>
                    </a:solidFill>
                  </a:tcPr>
                </a:tc>
                <a:tc>
                  <a:txBody>
                    <a:bodyPr/>
                    <a:lstStyle/>
                    <a:p>
                      <a:pPr rtl="1"/>
                      <a:r>
                        <a:rPr lang="ar-SA" sz="1200" b="0" dirty="0"/>
                        <a:t>تاريخ الترخيص</a:t>
                      </a:r>
                    </a:p>
                  </a:txBody>
                  <a:tcPr>
                    <a:solidFill>
                      <a:srgbClr val="008C58"/>
                    </a:solidFill>
                  </a:tcPr>
                </a:tc>
                <a:tc>
                  <a:txBody>
                    <a:bodyPr/>
                    <a:lstStyle/>
                    <a:p>
                      <a:pPr rtl="1"/>
                      <a:endParaRPr lang="ar-SA" sz="1600" b="0" dirty="0"/>
                    </a:p>
                  </a:txBody>
                  <a:tcPr>
                    <a:solidFill>
                      <a:schemeClr val="bg1">
                        <a:lumMod val="85000"/>
                      </a:schemeClr>
                    </a:solidFill>
                  </a:tcPr>
                </a:tc>
                <a:extLst>
                  <a:ext uri="{0D108BD9-81ED-4DB2-BD59-A6C34878D82A}">
                    <a16:rowId xmlns:a16="http://schemas.microsoft.com/office/drawing/2014/main" val="842792759"/>
                  </a:ext>
                </a:extLst>
              </a:tr>
            </a:tbl>
          </a:graphicData>
        </a:graphic>
      </p:graphicFrame>
      <p:graphicFrame>
        <p:nvGraphicFramePr>
          <p:cNvPr id="32" name="جدول 31">
            <a:extLst>
              <a:ext uri="{FF2B5EF4-FFF2-40B4-BE49-F238E27FC236}">
                <a16:creationId xmlns:a16="http://schemas.microsoft.com/office/drawing/2014/main" id="{F802DB2A-31A8-45ED-B0D8-1A0B9DA7E917}"/>
              </a:ext>
            </a:extLst>
          </p:cNvPr>
          <p:cNvGraphicFramePr>
            <a:graphicFrameLocks noGrp="1"/>
          </p:cNvGraphicFramePr>
          <p:nvPr>
            <p:extLst>
              <p:ext uri="{D42A27DB-BD31-4B8C-83A1-F6EECF244321}">
                <p14:modId xmlns:p14="http://schemas.microsoft.com/office/powerpoint/2010/main" val="1922568879"/>
              </p:ext>
            </p:extLst>
          </p:nvPr>
        </p:nvGraphicFramePr>
        <p:xfrm>
          <a:off x="304800" y="1742072"/>
          <a:ext cx="7289800" cy="335280"/>
        </p:xfrm>
        <a:graphic>
          <a:graphicData uri="http://schemas.openxmlformats.org/drawingml/2006/table">
            <a:tbl>
              <a:tblPr rtl="1" firstRow="1" bandRow="1">
                <a:tableStyleId>{5C22544A-7EE6-4342-B048-85BDC9FD1C3A}</a:tableStyleId>
              </a:tblPr>
              <a:tblGrid>
                <a:gridCol w="990600">
                  <a:extLst>
                    <a:ext uri="{9D8B030D-6E8A-4147-A177-3AD203B41FA5}">
                      <a16:colId xmlns:a16="http://schemas.microsoft.com/office/drawing/2014/main" val="1401123449"/>
                    </a:ext>
                  </a:extLst>
                </a:gridCol>
                <a:gridCol w="2159000">
                  <a:extLst>
                    <a:ext uri="{9D8B030D-6E8A-4147-A177-3AD203B41FA5}">
                      <a16:colId xmlns:a16="http://schemas.microsoft.com/office/drawing/2014/main" val="3914630834"/>
                    </a:ext>
                  </a:extLst>
                </a:gridCol>
                <a:gridCol w="863600">
                  <a:extLst>
                    <a:ext uri="{9D8B030D-6E8A-4147-A177-3AD203B41FA5}">
                      <a16:colId xmlns:a16="http://schemas.microsoft.com/office/drawing/2014/main" val="3296130558"/>
                    </a:ext>
                  </a:extLst>
                </a:gridCol>
                <a:gridCol w="1066800">
                  <a:extLst>
                    <a:ext uri="{9D8B030D-6E8A-4147-A177-3AD203B41FA5}">
                      <a16:colId xmlns:a16="http://schemas.microsoft.com/office/drawing/2014/main" val="3157210114"/>
                    </a:ext>
                  </a:extLst>
                </a:gridCol>
                <a:gridCol w="508000">
                  <a:extLst>
                    <a:ext uri="{9D8B030D-6E8A-4147-A177-3AD203B41FA5}">
                      <a16:colId xmlns:a16="http://schemas.microsoft.com/office/drawing/2014/main" val="3930809142"/>
                    </a:ext>
                  </a:extLst>
                </a:gridCol>
                <a:gridCol w="1701800">
                  <a:extLst>
                    <a:ext uri="{9D8B030D-6E8A-4147-A177-3AD203B41FA5}">
                      <a16:colId xmlns:a16="http://schemas.microsoft.com/office/drawing/2014/main" val="2288859213"/>
                    </a:ext>
                  </a:extLst>
                </a:gridCol>
              </a:tblGrid>
              <a:tr h="304800">
                <a:tc>
                  <a:txBody>
                    <a:bodyPr/>
                    <a:lstStyle/>
                    <a:p>
                      <a:pPr rtl="1"/>
                      <a:r>
                        <a:rPr lang="ar-SA" sz="1200" b="0" dirty="0"/>
                        <a:t>اسم المسؤول</a:t>
                      </a:r>
                    </a:p>
                  </a:txBody>
                  <a:tcPr>
                    <a:solidFill>
                      <a:srgbClr val="008C58"/>
                    </a:solidFill>
                  </a:tcPr>
                </a:tc>
                <a:tc>
                  <a:txBody>
                    <a:bodyPr/>
                    <a:lstStyle/>
                    <a:p>
                      <a:pPr rtl="1"/>
                      <a:endParaRPr lang="ar-SA" sz="1200" b="0" dirty="0"/>
                    </a:p>
                  </a:txBody>
                  <a:tcPr>
                    <a:solidFill>
                      <a:schemeClr val="bg1">
                        <a:lumMod val="85000"/>
                      </a:schemeClr>
                    </a:solidFill>
                  </a:tcPr>
                </a:tc>
                <a:tc>
                  <a:txBody>
                    <a:bodyPr/>
                    <a:lstStyle/>
                    <a:p>
                      <a:pPr rtl="1"/>
                      <a:r>
                        <a:rPr lang="ar-SA" sz="1200" b="0" dirty="0"/>
                        <a:t>رقم الجوال</a:t>
                      </a:r>
                    </a:p>
                  </a:txBody>
                  <a:tcPr>
                    <a:solidFill>
                      <a:srgbClr val="008C58"/>
                    </a:solidFill>
                  </a:tcPr>
                </a:tc>
                <a:tc>
                  <a:txBody>
                    <a:bodyPr/>
                    <a:lstStyle/>
                    <a:p>
                      <a:pPr rtl="1"/>
                      <a:endParaRPr lang="ar-SA" sz="1200" b="0" dirty="0"/>
                    </a:p>
                  </a:txBody>
                  <a:tcPr>
                    <a:solidFill>
                      <a:schemeClr val="bg1">
                        <a:lumMod val="85000"/>
                      </a:schemeClr>
                    </a:solidFill>
                  </a:tcPr>
                </a:tc>
                <a:tc>
                  <a:txBody>
                    <a:bodyPr/>
                    <a:lstStyle/>
                    <a:p>
                      <a:pPr rtl="1"/>
                      <a:r>
                        <a:rPr lang="ar-SA" sz="1200" b="0" dirty="0"/>
                        <a:t>ايميل</a:t>
                      </a:r>
                    </a:p>
                  </a:txBody>
                  <a:tcPr>
                    <a:solidFill>
                      <a:srgbClr val="008C58"/>
                    </a:solidFill>
                  </a:tcPr>
                </a:tc>
                <a:tc>
                  <a:txBody>
                    <a:bodyPr/>
                    <a:lstStyle/>
                    <a:p>
                      <a:pPr rtl="1"/>
                      <a:endParaRPr lang="ar-SA" sz="1600" b="0" dirty="0"/>
                    </a:p>
                  </a:txBody>
                  <a:tcPr>
                    <a:solidFill>
                      <a:schemeClr val="bg1">
                        <a:lumMod val="85000"/>
                      </a:schemeClr>
                    </a:solidFill>
                  </a:tcPr>
                </a:tc>
                <a:extLst>
                  <a:ext uri="{0D108BD9-81ED-4DB2-BD59-A6C34878D82A}">
                    <a16:rowId xmlns:a16="http://schemas.microsoft.com/office/drawing/2014/main" val="842792759"/>
                  </a:ext>
                </a:extLst>
              </a:tr>
            </a:tbl>
          </a:graphicData>
        </a:graphic>
      </p:graphicFrame>
      <p:graphicFrame>
        <p:nvGraphicFramePr>
          <p:cNvPr id="33" name="جدول 32">
            <a:extLst>
              <a:ext uri="{FF2B5EF4-FFF2-40B4-BE49-F238E27FC236}">
                <a16:creationId xmlns:a16="http://schemas.microsoft.com/office/drawing/2014/main" id="{AC522002-76A0-4789-B285-DC8277F073E2}"/>
              </a:ext>
            </a:extLst>
          </p:cNvPr>
          <p:cNvGraphicFramePr>
            <a:graphicFrameLocks noGrp="1"/>
          </p:cNvGraphicFramePr>
          <p:nvPr>
            <p:extLst>
              <p:ext uri="{D42A27DB-BD31-4B8C-83A1-F6EECF244321}">
                <p14:modId xmlns:p14="http://schemas.microsoft.com/office/powerpoint/2010/main" val="908352088"/>
              </p:ext>
            </p:extLst>
          </p:nvPr>
        </p:nvGraphicFramePr>
        <p:xfrm>
          <a:off x="304800" y="2077352"/>
          <a:ext cx="7289800" cy="304800"/>
        </p:xfrm>
        <a:graphic>
          <a:graphicData uri="http://schemas.openxmlformats.org/drawingml/2006/table">
            <a:tbl>
              <a:tblPr rtl="1" firstRow="1" bandRow="1">
                <a:tableStyleId>{5C22544A-7EE6-4342-B048-85BDC9FD1C3A}</a:tableStyleId>
              </a:tblPr>
              <a:tblGrid>
                <a:gridCol w="990600">
                  <a:extLst>
                    <a:ext uri="{9D8B030D-6E8A-4147-A177-3AD203B41FA5}">
                      <a16:colId xmlns:a16="http://schemas.microsoft.com/office/drawing/2014/main" val="1401123449"/>
                    </a:ext>
                  </a:extLst>
                </a:gridCol>
                <a:gridCol w="2159000">
                  <a:extLst>
                    <a:ext uri="{9D8B030D-6E8A-4147-A177-3AD203B41FA5}">
                      <a16:colId xmlns:a16="http://schemas.microsoft.com/office/drawing/2014/main" val="3914630834"/>
                    </a:ext>
                  </a:extLst>
                </a:gridCol>
                <a:gridCol w="939800">
                  <a:extLst>
                    <a:ext uri="{9D8B030D-6E8A-4147-A177-3AD203B41FA5}">
                      <a16:colId xmlns:a16="http://schemas.microsoft.com/office/drawing/2014/main" val="3296130558"/>
                    </a:ext>
                  </a:extLst>
                </a:gridCol>
                <a:gridCol w="3200400">
                  <a:extLst>
                    <a:ext uri="{9D8B030D-6E8A-4147-A177-3AD203B41FA5}">
                      <a16:colId xmlns:a16="http://schemas.microsoft.com/office/drawing/2014/main" val="3157210114"/>
                    </a:ext>
                  </a:extLst>
                </a:gridCol>
              </a:tblGrid>
              <a:tr h="304800">
                <a:tc>
                  <a:txBody>
                    <a:bodyPr/>
                    <a:lstStyle/>
                    <a:p>
                      <a:pPr rtl="1"/>
                      <a:r>
                        <a:rPr lang="ar-SA" sz="1200" b="0" dirty="0"/>
                        <a:t>اسم المبادرة</a:t>
                      </a:r>
                    </a:p>
                  </a:txBody>
                  <a:tcPr>
                    <a:solidFill>
                      <a:srgbClr val="9B955F"/>
                    </a:solidFill>
                  </a:tcPr>
                </a:tc>
                <a:tc>
                  <a:txBody>
                    <a:bodyPr/>
                    <a:lstStyle/>
                    <a:p>
                      <a:pPr rtl="1"/>
                      <a:endParaRPr lang="ar-SA" sz="1200" b="0" dirty="0"/>
                    </a:p>
                  </a:txBody>
                  <a:tcPr>
                    <a:solidFill>
                      <a:schemeClr val="bg1">
                        <a:lumMod val="85000"/>
                      </a:schemeClr>
                    </a:solidFill>
                  </a:tcPr>
                </a:tc>
                <a:tc>
                  <a:txBody>
                    <a:bodyPr/>
                    <a:lstStyle/>
                    <a:p>
                      <a:pPr rtl="1"/>
                      <a:r>
                        <a:rPr lang="ar-SA" sz="1200" b="0" dirty="0"/>
                        <a:t>الفئة المستهدفة</a:t>
                      </a:r>
                    </a:p>
                  </a:txBody>
                  <a:tcPr>
                    <a:solidFill>
                      <a:srgbClr val="9B955F"/>
                    </a:solidFill>
                  </a:tcPr>
                </a:tc>
                <a:tc>
                  <a:txBody>
                    <a:bodyPr/>
                    <a:lstStyle/>
                    <a:p>
                      <a:pPr rtl="1"/>
                      <a:endParaRPr lang="ar-SA" sz="1200" b="0" dirty="0"/>
                    </a:p>
                  </a:txBody>
                  <a:tcPr>
                    <a:solidFill>
                      <a:schemeClr val="bg1">
                        <a:lumMod val="85000"/>
                      </a:schemeClr>
                    </a:solidFill>
                  </a:tcPr>
                </a:tc>
                <a:extLst>
                  <a:ext uri="{0D108BD9-81ED-4DB2-BD59-A6C34878D82A}">
                    <a16:rowId xmlns:a16="http://schemas.microsoft.com/office/drawing/2014/main" val="842792759"/>
                  </a:ext>
                </a:extLst>
              </a:tr>
            </a:tbl>
          </a:graphicData>
        </a:graphic>
      </p:graphicFrame>
      <p:graphicFrame>
        <p:nvGraphicFramePr>
          <p:cNvPr id="34" name="جدول 33">
            <a:extLst>
              <a:ext uri="{FF2B5EF4-FFF2-40B4-BE49-F238E27FC236}">
                <a16:creationId xmlns:a16="http://schemas.microsoft.com/office/drawing/2014/main" id="{32C9D74F-FBAA-42E6-BEB4-DC7B755F61CB}"/>
              </a:ext>
            </a:extLst>
          </p:cNvPr>
          <p:cNvGraphicFramePr>
            <a:graphicFrameLocks noGrp="1"/>
          </p:cNvGraphicFramePr>
          <p:nvPr>
            <p:extLst>
              <p:ext uri="{D42A27DB-BD31-4B8C-83A1-F6EECF244321}">
                <p14:modId xmlns:p14="http://schemas.microsoft.com/office/powerpoint/2010/main" val="260215224"/>
              </p:ext>
            </p:extLst>
          </p:nvPr>
        </p:nvGraphicFramePr>
        <p:xfrm>
          <a:off x="304800" y="2382152"/>
          <a:ext cx="7289800" cy="853440"/>
        </p:xfrm>
        <a:graphic>
          <a:graphicData uri="http://schemas.openxmlformats.org/drawingml/2006/table">
            <a:tbl>
              <a:tblPr rtl="1" firstRow="1" bandRow="1">
                <a:tableStyleId>{5C22544A-7EE6-4342-B048-85BDC9FD1C3A}</a:tableStyleId>
              </a:tblPr>
              <a:tblGrid>
                <a:gridCol w="990600">
                  <a:extLst>
                    <a:ext uri="{9D8B030D-6E8A-4147-A177-3AD203B41FA5}">
                      <a16:colId xmlns:a16="http://schemas.microsoft.com/office/drawing/2014/main" val="1401123449"/>
                    </a:ext>
                  </a:extLst>
                </a:gridCol>
                <a:gridCol w="2159000">
                  <a:extLst>
                    <a:ext uri="{9D8B030D-6E8A-4147-A177-3AD203B41FA5}">
                      <a16:colId xmlns:a16="http://schemas.microsoft.com/office/drawing/2014/main" val="3914630834"/>
                    </a:ext>
                  </a:extLst>
                </a:gridCol>
                <a:gridCol w="939800">
                  <a:extLst>
                    <a:ext uri="{9D8B030D-6E8A-4147-A177-3AD203B41FA5}">
                      <a16:colId xmlns:a16="http://schemas.microsoft.com/office/drawing/2014/main" val="3296130558"/>
                    </a:ext>
                  </a:extLst>
                </a:gridCol>
                <a:gridCol w="3200400">
                  <a:extLst>
                    <a:ext uri="{9D8B030D-6E8A-4147-A177-3AD203B41FA5}">
                      <a16:colId xmlns:a16="http://schemas.microsoft.com/office/drawing/2014/main" val="3157210114"/>
                    </a:ext>
                  </a:extLst>
                </a:gridCol>
              </a:tblGrid>
              <a:tr h="853440">
                <a:tc>
                  <a:txBody>
                    <a:bodyPr/>
                    <a:lstStyle/>
                    <a:p>
                      <a:pPr algn="ctr" rtl="1"/>
                      <a:r>
                        <a:rPr lang="ar-SA" sz="1200" b="0" dirty="0"/>
                        <a:t>وصفها</a:t>
                      </a:r>
                    </a:p>
                  </a:txBody>
                  <a:tcPr anchor="ctr">
                    <a:solidFill>
                      <a:srgbClr val="9B955F"/>
                    </a:solidFill>
                  </a:tcPr>
                </a:tc>
                <a:tc>
                  <a:txBody>
                    <a:bodyPr/>
                    <a:lstStyle/>
                    <a:p>
                      <a:pPr algn="ctr" rtl="1"/>
                      <a:endParaRPr lang="ar-SA" sz="1200" b="0" dirty="0"/>
                    </a:p>
                  </a:txBody>
                  <a:tcPr anchor="ctr">
                    <a:solidFill>
                      <a:schemeClr val="bg1">
                        <a:lumMod val="85000"/>
                      </a:schemeClr>
                    </a:solidFill>
                  </a:tcPr>
                </a:tc>
                <a:tc>
                  <a:txBody>
                    <a:bodyPr/>
                    <a:lstStyle/>
                    <a:p>
                      <a:pPr algn="ctr" rtl="1"/>
                      <a:r>
                        <a:rPr lang="ar-SA" sz="1200" b="0" dirty="0"/>
                        <a:t>أهدافها</a:t>
                      </a:r>
                    </a:p>
                  </a:txBody>
                  <a:tcPr anchor="ctr">
                    <a:solidFill>
                      <a:srgbClr val="9B955F"/>
                    </a:solidFill>
                  </a:tcPr>
                </a:tc>
                <a:tc>
                  <a:txBody>
                    <a:bodyPr/>
                    <a:lstStyle/>
                    <a:p>
                      <a:pPr algn="ctr" rtl="1"/>
                      <a:endParaRPr lang="ar-SA" sz="1200" b="0" dirty="0"/>
                    </a:p>
                  </a:txBody>
                  <a:tcPr anchor="ctr">
                    <a:solidFill>
                      <a:schemeClr val="bg1">
                        <a:lumMod val="85000"/>
                      </a:schemeClr>
                    </a:solidFill>
                  </a:tcPr>
                </a:tc>
                <a:extLst>
                  <a:ext uri="{0D108BD9-81ED-4DB2-BD59-A6C34878D82A}">
                    <a16:rowId xmlns:a16="http://schemas.microsoft.com/office/drawing/2014/main" val="842792759"/>
                  </a:ext>
                </a:extLst>
              </a:tr>
            </a:tbl>
          </a:graphicData>
        </a:graphic>
      </p:graphicFrame>
      <p:graphicFrame>
        <p:nvGraphicFramePr>
          <p:cNvPr id="35" name="جدول 34">
            <a:extLst>
              <a:ext uri="{FF2B5EF4-FFF2-40B4-BE49-F238E27FC236}">
                <a16:creationId xmlns:a16="http://schemas.microsoft.com/office/drawing/2014/main" id="{BA6758C2-03B2-4D72-9473-B20878D6709A}"/>
              </a:ext>
            </a:extLst>
          </p:cNvPr>
          <p:cNvGraphicFramePr>
            <a:graphicFrameLocks noGrp="1"/>
          </p:cNvGraphicFramePr>
          <p:nvPr>
            <p:extLst>
              <p:ext uri="{D42A27DB-BD31-4B8C-83A1-F6EECF244321}">
                <p14:modId xmlns:p14="http://schemas.microsoft.com/office/powerpoint/2010/main" val="3467497815"/>
              </p:ext>
            </p:extLst>
          </p:nvPr>
        </p:nvGraphicFramePr>
        <p:xfrm>
          <a:off x="304800" y="3235592"/>
          <a:ext cx="7289800" cy="304800"/>
        </p:xfrm>
        <a:graphic>
          <a:graphicData uri="http://schemas.openxmlformats.org/drawingml/2006/table">
            <a:tbl>
              <a:tblPr rtl="1" firstRow="1" bandRow="1">
                <a:tableStyleId>{5C22544A-7EE6-4342-B048-85BDC9FD1C3A}</a:tableStyleId>
              </a:tblPr>
              <a:tblGrid>
                <a:gridCol w="990600">
                  <a:extLst>
                    <a:ext uri="{9D8B030D-6E8A-4147-A177-3AD203B41FA5}">
                      <a16:colId xmlns:a16="http://schemas.microsoft.com/office/drawing/2014/main" val="1401123449"/>
                    </a:ext>
                  </a:extLst>
                </a:gridCol>
                <a:gridCol w="1092200">
                  <a:extLst>
                    <a:ext uri="{9D8B030D-6E8A-4147-A177-3AD203B41FA5}">
                      <a16:colId xmlns:a16="http://schemas.microsoft.com/office/drawing/2014/main" val="3914630834"/>
                    </a:ext>
                  </a:extLst>
                </a:gridCol>
                <a:gridCol w="889000">
                  <a:extLst>
                    <a:ext uri="{9D8B030D-6E8A-4147-A177-3AD203B41FA5}">
                      <a16:colId xmlns:a16="http://schemas.microsoft.com/office/drawing/2014/main" val="3296130558"/>
                    </a:ext>
                  </a:extLst>
                </a:gridCol>
                <a:gridCol w="1439333">
                  <a:extLst>
                    <a:ext uri="{9D8B030D-6E8A-4147-A177-3AD203B41FA5}">
                      <a16:colId xmlns:a16="http://schemas.microsoft.com/office/drawing/2014/main" val="3157210114"/>
                    </a:ext>
                  </a:extLst>
                </a:gridCol>
                <a:gridCol w="1439334">
                  <a:extLst>
                    <a:ext uri="{9D8B030D-6E8A-4147-A177-3AD203B41FA5}">
                      <a16:colId xmlns:a16="http://schemas.microsoft.com/office/drawing/2014/main" val="2784361731"/>
                    </a:ext>
                  </a:extLst>
                </a:gridCol>
                <a:gridCol w="1439333">
                  <a:extLst>
                    <a:ext uri="{9D8B030D-6E8A-4147-A177-3AD203B41FA5}">
                      <a16:colId xmlns:a16="http://schemas.microsoft.com/office/drawing/2014/main" val="1584541148"/>
                    </a:ext>
                  </a:extLst>
                </a:gridCol>
              </a:tblGrid>
              <a:tr h="304800">
                <a:tc>
                  <a:txBody>
                    <a:bodyPr/>
                    <a:lstStyle/>
                    <a:p>
                      <a:pPr rtl="1"/>
                      <a:r>
                        <a:rPr lang="ar-SA" sz="1200" b="0" dirty="0"/>
                        <a:t>تاريخ البدء</a:t>
                      </a:r>
                    </a:p>
                  </a:txBody>
                  <a:tcPr>
                    <a:solidFill>
                      <a:srgbClr val="9B955F"/>
                    </a:solidFill>
                  </a:tcPr>
                </a:tc>
                <a:tc>
                  <a:txBody>
                    <a:bodyPr/>
                    <a:lstStyle/>
                    <a:p>
                      <a:pPr rtl="1"/>
                      <a:endParaRPr lang="ar-SA" sz="1200" b="0" dirty="0"/>
                    </a:p>
                  </a:txBody>
                  <a:tcPr>
                    <a:solidFill>
                      <a:schemeClr val="bg1">
                        <a:lumMod val="85000"/>
                      </a:schemeClr>
                    </a:solidFill>
                  </a:tcPr>
                </a:tc>
                <a:tc>
                  <a:txBody>
                    <a:bodyPr/>
                    <a:lstStyle/>
                    <a:p>
                      <a:pPr rtl="1"/>
                      <a:r>
                        <a:rPr lang="ar-SA" sz="1200" b="0" dirty="0"/>
                        <a:t>تاريخ الانتهاء</a:t>
                      </a:r>
                    </a:p>
                  </a:txBody>
                  <a:tcPr>
                    <a:solidFill>
                      <a:srgbClr val="9B955F"/>
                    </a:solidFill>
                  </a:tcPr>
                </a:tc>
                <a:tc>
                  <a:txBody>
                    <a:bodyPr/>
                    <a:lstStyle/>
                    <a:p>
                      <a:pPr rtl="1"/>
                      <a:endParaRPr lang="ar-SA" sz="1200" b="0" dirty="0"/>
                    </a:p>
                  </a:txBody>
                  <a:tcPr>
                    <a:solidFill>
                      <a:schemeClr val="bg1">
                        <a:lumMod val="85000"/>
                      </a:schemeClr>
                    </a:solidFill>
                  </a:tcPr>
                </a:tc>
                <a:tc>
                  <a:txBody>
                    <a:bodyPr/>
                    <a:lstStyle/>
                    <a:p>
                      <a:pPr rtl="1"/>
                      <a:r>
                        <a:rPr lang="ar-SA" sz="1200" b="0" dirty="0"/>
                        <a:t>مدة المبادرة</a:t>
                      </a:r>
                    </a:p>
                  </a:txBody>
                  <a:tcPr>
                    <a:solidFill>
                      <a:srgbClr val="9B955F"/>
                    </a:solidFill>
                  </a:tcPr>
                </a:tc>
                <a:tc>
                  <a:txBody>
                    <a:bodyPr/>
                    <a:lstStyle/>
                    <a:p>
                      <a:pPr rtl="1"/>
                      <a:endParaRPr lang="ar-SA" sz="1200" b="0" dirty="0"/>
                    </a:p>
                  </a:txBody>
                  <a:tcPr>
                    <a:solidFill>
                      <a:schemeClr val="bg1">
                        <a:lumMod val="85000"/>
                      </a:schemeClr>
                    </a:solidFill>
                  </a:tcPr>
                </a:tc>
                <a:extLst>
                  <a:ext uri="{0D108BD9-81ED-4DB2-BD59-A6C34878D82A}">
                    <a16:rowId xmlns:a16="http://schemas.microsoft.com/office/drawing/2014/main" val="842792759"/>
                  </a:ext>
                </a:extLst>
              </a:tr>
            </a:tbl>
          </a:graphicData>
        </a:graphic>
      </p:graphicFrame>
      <p:graphicFrame>
        <p:nvGraphicFramePr>
          <p:cNvPr id="37" name="جدول 36">
            <a:extLst>
              <a:ext uri="{FF2B5EF4-FFF2-40B4-BE49-F238E27FC236}">
                <a16:creationId xmlns:a16="http://schemas.microsoft.com/office/drawing/2014/main" id="{3D0A0F48-2718-4F01-B49B-76053600B160}"/>
              </a:ext>
            </a:extLst>
          </p:cNvPr>
          <p:cNvGraphicFramePr>
            <a:graphicFrameLocks noGrp="1"/>
          </p:cNvGraphicFramePr>
          <p:nvPr>
            <p:extLst>
              <p:ext uri="{D42A27DB-BD31-4B8C-83A1-F6EECF244321}">
                <p14:modId xmlns:p14="http://schemas.microsoft.com/office/powerpoint/2010/main" val="1489670355"/>
              </p:ext>
            </p:extLst>
          </p:nvPr>
        </p:nvGraphicFramePr>
        <p:xfrm>
          <a:off x="304800" y="3548012"/>
          <a:ext cx="7289800" cy="982980"/>
        </p:xfrm>
        <a:graphic>
          <a:graphicData uri="http://schemas.openxmlformats.org/drawingml/2006/table">
            <a:tbl>
              <a:tblPr rtl="1" firstRow="1" bandRow="1">
                <a:tableStyleId>{5C22544A-7EE6-4342-B048-85BDC9FD1C3A}</a:tableStyleId>
              </a:tblPr>
              <a:tblGrid>
                <a:gridCol w="1168400">
                  <a:extLst>
                    <a:ext uri="{9D8B030D-6E8A-4147-A177-3AD203B41FA5}">
                      <a16:colId xmlns:a16="http://schemas.microsoft.com/office/drawing/2014/main" val="1401123449"/>
                    </a:ext>
                  </a:extLst>
                </a:gridCol>
                <a:gridCol w="3251200">
                  <a:extLst>
                    <a:ext uri="{9D8B030D-6E8A-4147-A177-3AD203B41FA5}">
                      <a16:colId xmlns:a16="http://schemas.microsoft.com/office/drawing/2014/main" val="3914630834"/>
                    </a:ext>
                  </a:extLst>
                </a:gridCol>
                <a:gridCol w="1244600">
                  <a:extLst>
                    <a:ext uri="{9D8B030D-6E8A-4147-A177-3AD203B41FA5}">
                      <a16:colId xmlns:a16="http://schemas.microsoft.com/office/drawing/2014/main" val="3296130558"/>
                    </a:ext>
                  </a:extLst>
                </a:gridCol>
                <a:gridCol w="1625600">
                  <a:extLst>
                    <a:ext uri="{9D8B030D-6E8A-4147-A177-3AD203B41FA5}">
                      <a16:colId xmlns:a16="http://schemas.microsoft.com/office/drawing/2014/main" val="3157210114"/>
                    </a:ext>
                  </a:extLst>
                </a:gridCol>
              </a:tblGrid>
              <a:tr h="982980">
                <a:tc>
                  <a:txBody>
                    <a:bodyPr/>
                    <a:lstStyle/>
                    <a:p>
                      <a:pPr algn="ctr" rtl="1"/>
                      <a:r>
                        <a:rPr lang="ar-SA" sz="1200" b="0" dirty="0"/>
                        <a:t>مدى مناسبة المبادرة لاحتياجات وأولويات المرحلة</a:t>
                      </a:r>
                    </a:p>
                  </a:txBody>
                  <a:tcPr anchor="ctr">
                    <a:solidFill>
                      <a:srgbClr val="008C58"/>
                    </a:solidFill>
                  </a:tcPr>
                </a:tc>
                <a:tc>
                  <a:txBody>
                    <a:bodyPr/>
                    <a:lstStyle/>
                    <a:p>
                      <a:pPr algn="ctr" rtl="1"/>
                      <a:endParaRPr lang="ar-SA" sz="1200" b="0" dirty="0"/>
                    </a:p>
                  </a:txBody>
                  <a:tcPr anchor="ctr">
                    <a:solidFill>
                      <a:schemeClr val="bg1">
                        <a:lumMod val="85000"/>
                      </a:schemeClr>
                    </a:solidFill>
                  </a:tcPr>
                </a:tc>
                <a:tc>
                  <a:txBody>
                    <a:bodyPr/>
                    <a:lstStyle/>
                    <a:p>
                      <a:pPr algn="ctr" rtl="1"/>
                      <a:r>
                        <a:rPr lang="ar-SA" sz="1200" b="0" dirty="0"/>
                        <a:t>مواءمة أهداف المبادرة مع أهداف الوزارة</a:t>
                      </a:r>
                    </a:p>
                  </a:txBody>
                  <a:tcPr anchor="ctr">
                    <a:solidFill>
                      <a:srgbClr val="008C58"/>
                    </a:solidFill>
                  </a:tcPr>
                </a:tc>
                <a:tc>
                  <a:txBody>
                    <a:bodyPr/>
                    <a:lstStyle/>
                    <a:p>
                      <a:pPr rtl="1"/>
                      <a:endParaRPr lang="ar-SA" sz="1200" b="0" dirty="0"/>
                    </a:p>
                  </a:txBody>
                  <a:tcPr>
                    <a:solidFill>
                      <a:schemeClr val="bg1">
                        <a:lumMod val="85000"/>
                      </a:schemeClr>
                    </a:solidFill>
                  </a:tcPr>
                </a:tc>
                <a:extLst>
                  <a:ext uri="{0D108BD9-81ED-4DB2-BD59-A6C34878D82A}">
                    <a16:rowId xmlns:a16="http://schemas.microsoft.com/office/drawing/2014/main" val="842792759"/>
                  </a:ext>
                </a:extLst>
              </a:tr>
            </a:tbl>
          </a:graphicData>
        </a:graphic>
      </p:graphicFrame>
      <p:graphicFrame>
        <p:nvGraphicFramePr>
          <p:cNvPr id="38" name="جدول 37">
            <a:extLst>
              <a:ext uri="{FF2B5EF4-FFF2-40B4-BE49-F238E27FC236}">
                <a16:creationId xmlns:a16="http://schemas.microsoft.com/office/drawing/2014/main" id="{8C928AFF-2C70-4D2B-8E10-8B0B9252C8B0}"/>
              </a:ext>
            </a:extLst>
          </p:cNvPr>
          <p:cNvGraphicFramePr>
            <a:graphicFrameLocks noGrp="1"/>
          </p:cNvGraphicFramePr>
          <p:nvPr>
            <p:extLst>
              <p:ext uri="{D42A27DB-BD31-4B8C-83A1-F6EECF244321}">
                <p14:modId xmlns:p14="http://schemas.microsoft.com/office/powerpoint/2010/main" val="578192845"/>
              </p:ext>
            </p:extLst>
          </p:nvPr>
        </p:nvGraphicFramePr>
        <p:xfrm>
          <a:off x="304800" y="4538612"/>
          <a:ext cx="7289800" cy="982980"/>
        </p:xfrm>
        <a:graphic>
          <a:graphicData uri="http://schemas.openxmlformats.org/drawingml/2006/table">
            <a:tbl>
              <a:tblPr rtl="1" firstRow="1" bandRow="1">
                <a:tableStyleId>{5C22544A-7EE6-4342-B048-85BDC9FD1C3A}</a:tableStyleId>
              </a:tblPr>
              <a:tblGrid>
                <a:gridCol w="1168400">
                  <a:extLst>
                    <a:ext uri="{9D8B030D-6E8A-4147-A177-3AD203B41FA5}">
                      <a16:colId xmlns:a16="http://schemas.microsoft.com/office/drawing/2014/main" val="1401123449"/>
                    </a:ext>
                  </a:extLst>
                </a:gridCol>
                <a:gridCol w="6121400">
                  <a:extLst>
                    <a:ext uri="{9D8B030D-6E8A-4147-A177-3AD203B41FA5}">
                      <a16:colId xmlns:a16="http://schemas.microsoft.com/office/drawing/2014/main" val="3914630834"/>
                    </a:ext>
                  </a:extLst>
                </a:gridCol>
              </a:tblGrid>
              <a:tr h="982980">
                <a:tc>
                  <a:txBody>
                    <a:bodyPr/>
                    <a:lstStyle/>
                    <a:p>
                      <a:pPr algn="ctr" rtl="1"/>
                      <a:r>
                        <a:rPr lang="ar-SA" sz="1200" b="0" dirty="0"/>
                        <a:t>مدى تكامل واتساق المبادرة مع مبادرات الوزارة /القطاع الصحي</a:t>
                      </a:r>
                    </a:p>
                  </a:txBody>
                  <a:tcPr anchor="ctr">
                    <a:solidFill>
                      <a:srgbClr val="008C58"/>
                    </a:solidFill>
                  </a:tcPr>
                </a:tc>
                <a:tc>
                  <a:txBody>
                    <a:bodyPr/>
                    <a:lstStyle/>
                    <a:p>
                      <a:pPr algn="ctr" rtl="1"/>
                      <a:endParaRPr lang="ar-SA" sz="1200" b="0" dirty="0"/>
                    </a:p>
                  </a:txBody>
                  <a:tcPr anchor="ctr">
                    <a:solidFill>
                      <a:schemeClr val="bg1">
                        <a:lumMod val="85000"/>
                      </a:schemeClr>
                    </a:solidFill>
                  </a:tcPr>
                </a:tc>
                <a:extLst>
                  <a:ext uri="{0D108BD9-81ED-4DB2-BD59-A6C34878D82A}">
                    <a16:rowId xmlns:a16="http://schemas.microsoft.com/office/drawing/2014/main" val="842792759"/>
                  </a:ext>
                </a:extLst>
              </a:tr>
            </a:tbl>
          </a:graphicData>
        </a:graphic>
      </p:graphicFrame>
      <p:graphicFrame>
        <p:nvGraphicFramePr>
          <p:cNvPr id="39" name="جدول 38">
            <a:extLst>
              <a:ext uri="{FF2B5EF4-FFF2-40B4-BE49-F238E27FC236}">
                <a16:creationId xmlns:a16="http://schemas.microsoft.com/office/drawing/2014/main" id="{9C6147F8-BFF8-401F-A6E2-69D48866EED1}"/>
              </a:ext>
            </a:extLst>
          </p:cNvPr>
          <p:cNvGraphicFramePr>
            <a:graphicFrameLocks noGrp="1"/>
          </p:cNvGraphicFramePr>
          <p:nvPr>
            <p:extLst>
              <p:ext uri="{D42A27DB-BD31-4B8C-83A1-F6EECF244321}">
                <p14:modId xmlns:p14="http://schemas.microsoft.com/office/powerpoint/2010/main" val="494876128"/>
              </p:ext>
            </p:extLst>
          </p:nvPr>
        </p:nvGraphicFramePr>
        <p:xfrm>
          <a:off x="304800" y="5529212"/>
          <a:ext cx="7289800" cy="297180"/>
        </p:xfrm>
        <a:graphic>
          <a:graphicData uri="http://schemas.openxmlformats.org/drawingml/2006/table">
            <a:tbl>
              <a:tblPr rtl="1" firstRow="1" bandRow="1">
                <a:tableStyleId>{5C22544A-7EE6-4342-B048-85BDC9FD1C3A}</a:tableStyleId>
              </a:tblPr>
              <a:tblGrid>
                <a:gridCol w="1168400">
                  <a:extLst>
                    <a:ext uri="{9D8B030D-6E8A-4147-A177-3AD203B41FA5}">
                      <a16:colId xmlns:a16="http://schemas.microsoft.com/office/drawing/2014/main" val="1401123449"/>
                    </a:ext>
                  </a:extLst>
                </a:gridCol>
                <a:gridCol w="6121400">
                  <a:extLst>
                    <a:ext uri="{9D8B030D-6E8A-4147-A177-3AD203B41FA5}">
                      <a16:colId xmlns:a16="http://schemas.microsoft.com/office/drawing/2014/main" val="3914630834"/>
                    </a:ext>
                  </a:extLst>
                </a:gridCol>
              </a:tblGrid>
              <a:tr h="297180">
                <a:tc>
                  <a:txBody>
                    <a:bodyPr/>
                    <a:lstStyle/>
                    <a:p>
                      <a:pPr algn="ctr" rtl="1"/>
                      <a:r>
                        <a:rPr lang="ar-SA" sz="1200" b="0" dirty="0"/>
                        <a:t>الأثر</a:t>
                      </a:r>
                    </a:p>
                  </a:txBody>
                  <a:tcPr anchor="ctr">
                    <a:solidFill>
                      <a:srgbClr val="008C58"/>
                    </a:solidFill>
                  </a:tcPr>
                </a:tc>
                <a:tc>
                  <a:txBody>
                    <a:bodyPr/>
                    <a:lstStyle/>
                    <a:p>
                      <a:pPr algn="ctr" rtl="1"/>
                      <a:r>
                        <a:rPr lang="ar-SA" sz="1200" b="1" dirty="0" err="1">
                          <a:solidFill>
                            <a:sysClr val="windowText" lastClr="000000"/>
                          </a:solidFill>
                        </a:rPr>
                        <a:t>ماهو</a:t>
                      </a:r>
                      <a:r>
                        <a:rPr lang="ar-SA" sz="1200" b="1" dirty="0">
                          <a:solidFill>
                            <a:sysClr val="windowText" lastClr="000000"/>
                          </a:solidFill>
                        </a:rPr>
                        <a:t> الفارق الذي صنعته المبادرة</a:t>
                      </a:r>
                    </a:p>
                  </a:txBody>
                  <a:tcPr anchor="ctr">
                    <a:solidFill>
                      <a:schemeClr val="bg1">
                        <a:lumMod val="85000"/>
                      </a:schemeClr>
                    </a:solidFill>
                  </a:tcPr>
                </a:tc>
                <a:extLst>
                  <a:ext uri="{0D108BD9-81ED-4DB2-BD59-A6C34878D82A}">
                    <a16:rowId xmlns:a16="http://schemas.microsoft.com/office/drawing/2014/main" val="842792759"/>
                  </a:ext>
                </a:extLst>
              </a:tr>
            </a:tbl>
          </a:graphicData>
        </a:graphic>
      </p:graphicFrame>
      <p:graphicFrame>
        <p:nvGraphicFramePr>
          <p:cNvPr id="40" name="جدول 39">
            <a:extLst>
              <a:ext uri="{FF2B5EF4-FFF2-40B4-BE49-F238E27FC236}">
                <a16:creationId xmlns:a16="http://schemas.microsoft.com/office/drawing/2014/main" id="{A81A5054-EDFF-400D-89A9-1831D72779F1}"/>
              </a:ext>
            </a:extLst>
          </p:cNvPr>
          <p:cNvGraphicFramePr>
            <a:graphicFrameLocks noGrp="1"/>
          </p:cNvGraphicFramePr>
          <p:nvPr>
            <p:extLst>
              <p:ext uri="{D42A27DB-BD31-4B8C-83A1-F6EECF244321}">
                <p14:modId xmlns:p14="http://schemas.microsoft.com/office/powerpoint/2010/main" val="2062705461"/>
              </p:ext>
            </p:extLst>
          </p:nvPr>
        </p:nvGraphicFramePr>
        <p:xfrm>
          <a:off x="304800" y="5834012"/>
          <a:ext cx="7289800" cy="297180"/>
        </p:xfrm>
        <a:graphic>
          <a:graphicData uri="http://schemas.openxmlformats.org/drawingml/2006/table">
            <a:tbl>
              <a:tblPr rtl="1" firstRow="1" bandRow="1">
                <a:tableStyleId>{5C22544A-7EE6-4342-B048-85BDC9FD1C3A}</a:tableStyleId>
              </a:tblPr>
              <a:tblGrid>
                <a:gridCol w="1168400">
                  <a:extLst>
                    <a:ext uri="{9D8B030D-6E8A-4147-A177-3AD203B41FA5}">
                      <a16:colId xmlns:a16="http://schemas.microsoft.com/office/drawing/2014/main" val="1401123449"/>
                    </a:ext>
                  </a:extLst>
                </a:gridCol>
                <a:gridCol w="2040467">
                  <a:extLst>
                    <a:ext uri="{9D8B030D-6E8A-4147-A177-3AD203B41FA5}">
                      <a16:colId xmlns:a16="http://schemas.microsoft.com/office/drawing/2014/main" val="3914630834"/>
                    </a:ext>
                  </a:extLst>
                </a:gridCol>
                <a:gridCol w="2040466">
                  <a:extLst>
                    <a:ext uri="{9D8B030D-6E8A-4147-A177-3AD203B41FA5}">
                      <a16:colId xmlns:a16="http://schemas.microsoft.com/office/drawing/2014/main" val="1414250460"/>
                    </a:ext>
                  </a:extLst>
                </a:gridCol>
                <a:gridCol w="2040467">
                  <a:extLst>
                    <a:ext uri="{9D8B030D-6E8A-4147-A177-3AD203B41FA5}">
                      <a16:colId xmlns:a16="http://schemas.microsoft.com/office/drawing/2014/main" val="927632598"/>
                    </a:ext>
                  </a:extLst>
                </a:gridCol>
              </a:tblGrid>
              <a:tr h="297180">
                <a:tc>
                  <a:txBody>
                    <a:bodyPr/>
                    <a:lstStyle/>
                    <a:p>
                      <a:pPr algn="ctr" rtl="1"/>
                      <a:r>
                        <a:rPr lang="ar-SA" sz="1200" b="0" dirty="0" err="1"/>
                        <a:t>الأستدامة</a:t>
                      </a:r>
                      <a:endParaRPr lang="ar-SA" sz="1200" b="0" dirty="0"/>
                    </a:p>
                  </a:txBody>
                  <a:tcPr anchor="ctr">
                    <a:solidFill>
                      <a:srgbClr val="008C58"/>
                    </a:solidFill>
                  </a:tcPr>
                </a:tc>
                <a:tc>
                  <a:txBody>
                    <a:bodyPr/>
                    <a:lstStyle/>
                    <a:p>
                      <a:pPr algn="ctr" rtl="1"/>
                      <a:r>
                        <a:rPr lang="ar-SA" sz="1200" b="1" dirty="0">
                          <a:solidFill>
                            <a:sysClr val="windowText" lastClr="000000"/>
                          </a:solidFill>
                        </a:rPr>
                        <a:t>مدى استدامة الأثر</a:t>
                      </a:r>
                    </a:p>
                  </a:txBody>
                  <a:tcPr anchor="ctr">
                    <a:solidFill>
                      <a:schemeClr val="bg1">
                        <a:lumMod val="85000"/>
                      </a:schemeClr>
                    </a:solidFill>
                  </a:tcPr>
                </a:tc>
                <a:tc>
                  <a:txBody>
                    <a:bodyPr/>
                    <a:lstStyle/>
                    <a:p>
                      <a:pPr algn="ctr" rtl="1"/>
                      <a:r>
                        <a:rPr lang="ar-SA" sz="1200" b="0" dirty="0"/>
                        <a:t>عدد المستفيدين</a:t>
                      </a:r>
                    </a:p>
                  </a:txBody>
                  <a:tcPr anchor="ctr">
                    <a:solidFill>
                      <a:srgbClr val="008C58"/>
                    </a:solidFill>
                  </a:tcPr>
                </a:tc>
                <a:tc>
                  <a:txBody>
                    <a:bodyPr/>
                    <a:lstStyle/>
                    <a:p>
                      <a:pPr algn="ctr" rtl="1"/>
                      <a:endParaRPr lang="ar-SA" sz="1200" b="0" dirty="0"/>
                    </a:p>
                  </a:txBody>
                  <a:tcPr anchor="ctr">
                    <a:solidFill>
                      <a:schemeClr val="bg1">
                        <a:lumMod val="85000"/>
                      </a:schemeClr>
                    </a:solidFill>
                  </a:tcPr>
                </a:tc>
                <a:extLst>
                  <a:ext uri="{0D108BD9-81ED-4DB2-BD59-A6C34878D82A}">
                    <a16:rowId xmlns:a16="http://schemas.microsoft.com/office/drawing/2014/main" val="842792759"/>
                  </a:ext>
                </a:extLst>
              </a:tr>
            </a:tbl>
          </a:graphicData>
        </a:graphic>
      </p:graphicFrame>
      <p:graphicFrame>
        <p:nvGraphicFramePr>
          <p:cNvPr id="41" name="جدول 40">
            <a:extLst>
              <a:ext uri="{FF2B5EF4-FFF2-40B4-BE49-F238E27FC236}">
                <a16:creationId xmlns:a16="http://schemas.microsoft.com/office/drawing/2014/main" id="{214C60B4-29AB-4D56-9835-13BD63587EAB}"/>
              </a:ext>
            </a:extLst>
          </p:cNvPr>
          <p:cNvGraphicFramePr>
            <a:graphicFrameLocks noGrp="1"/>
          </p:cNvGraphicFramePr>
          <p:nvPr>
            <p:extLst>
              <p:ext uri="{D42A27DB-BD31-4B8C-83A1-F6EECF244321}">
                <p14:modId xmlns:p14="http://schemas.microsoft.com/office/powerpoint/2010/main" val="4191465372"/>
              </p:ext>
            </p:extLst>
          </p:nvPr>
        </p:nvGraphicFramePr>
        <p:xfrm>
          <a:off x="292100" y="6484620"/>
          <a:ext cx="7289800" cy="297180"/>
        </p:xfrm>
        <a:graphic>
          <a:graphicData uri="http://schemas.openxmlformats.org/drawingml/2006/table">
            <a:tbl>
              <a:tblPr rtl="1" firstRow="1" bandRow="1">
                <a:tableStyleId>{5C22544A-7EE6-4342-B048-85BDC9FD1C3A}</a:tableStyleId>
              </a:tblPr>
              <a:tblGrid>
                <a:gridCol w="1168400">
                  <a:extLst>
                    <a:ext uri="{9D8B030D-6E8A-4147-A177-3AD203B41FA5}">
                      <a16:colId xmlns:a16="http://schemas.microsoft.com/office/drawing/2014/main" val="1401123449"/>
                    </a:ext>
                  </a:extLst>
                </a:gridCol>
                <a:gridCol w="6121400">
                  <a:extLst>
                    <a:ext uri="{9D8B030D-6E8A-4147-A177-3AD203B41FA5}">
                      <a16:colId xmlns:a16="http://schemas.microsoft.com/office/drawing/2014/main" val="3914630834"/>
                    </a:ext>
                  </a:extLst>
                </a:gridCol>
              </a:tblGrid>
              <a:tr h="297180">
                <a:tc>
                  <a:txBody>
                    <a:bodyPr/>
                    <a:lstStyle/>
                    <a:p>
                      <a:pPr algn="ctr" rtl="1"/>
                      <a:r>
                        <a:rPr lang="ar-SA" sz="1200" b="0" dirty="0"/>
                        <a:t>الكفاءة</a:t>
                      </a:r>
                    </a:p>
                  </a:txBody>
                  <a:tcPr anchor="ctr">
                    <a:solidFill>
                      <a:srgbClr val="008C58"/>
                    </a:solidFill>
                  </a:tcPr>
                </a:tc>
                <a:tc>
                  <a:txBody>
                    <a:bodyPr/>
                    <a:lstStyle/>
                    <a:p>
                      <a:pPr algn="ctr" rtl="1"/>
                      <a:r>
                        <a:rPr lang="ar-SA" sz="1200" b="1" dirty="0">
                          <a:solidFill>
                            <a:schemeClr val="tx1"/>
                          </a:solidFill>
                        </a:rPr>
                        <a:t>الكفاءة في استخدام الموارد</a:t>
                      </a:r>
                    </a:p>
                  </a:txBody>
                  <a:tcPr anchor="ctr">
                    <a:solidFill>
                      <a:schemeClr val="bg1">
                        <a:lumMod val="85000"/>
                      </a:schemeClr>
                    </a:solidFill>
                  </a:tcPr>
                </a:tc>
                <a:extLst>
                  <a:ext uri="{0D108BD9-81ED-4DB2-BD59-A6C34878D82A}">
                    <a16:rowId xmlns:a16="http://schemas.microsoft.com/office/drawing/2014/main" val="842792759"/>
                  </a:ext>
                </a:extLst>
              </a:tr>
            </a:tbl>
          </a:graphicData>
        </a:graphic>
      </p:graphicFrame>
      <p:graphicFrame>
        <p:nvGraphicFramePr>
          <p:cNvPr id="42" name="جدول 41">
            <a:extLst>
              <a:ext uri="{FF2B5EF4-FFF2-40B4-BE49-F238E27FC236}">
                <a16:creationId xmlns:a16="http://schemas.microsoft.com/office/drawing/2014/main" id="{68EC420E-A0D9-4028-9188-7B96F8162185}"/>
              </a:ext>
            </a:extLst>
          </p:cNvPr>
          <p:cNvGraphicFramePr>
            <a:graphicFrameLocks noGrp="1"/>
          </p:cNvGraphicFramePr>
          <p:nvPr>
            <p:extLst>
              <p:ext uri="{D42A27DB-BD31-4B8C-83A1-F6EECF244321}">
                <p14:modId xmlns:p14="http://schemas.microsoft.com/office/powerpoint/2010/main" val="2267507004"/>
              </p:ext>
            </p:extLst>
          </p:nvPr>
        </p:nvGraphicFramePr>
        <p:xfrm>
          <a:off x="304800" y="6149340"/>
          <a:ext cx="7289800" cy="297180"/>
        </p:xfrm>
        <a:graphic>
          <a:graphicData uri="http://schemas.openxmlformats.org/drawingml/2006/table">
            <a:tbl>
              <a:tblPr rtl="1" firstRow="1" bandRow="1">
                <a:tableStyleId>{5C22544A-7EE6-4342-B048-85BDC9FD1C3A}</a:tableStyleId>
              </a:tblPr>
              <a:tblGrid>
                <a:gridCol w="1168400">
                  <a:extLst>
                    <a:ext uri="{9D8B030D-6E8A-4147-A177-3AD203B41FA5}">
                      <a16:colId xmlns:a16="http://schemas.microsoft.com/office/drawing/2014/main" val="1401123449"/>
                    </a:ext>
                  </a:extLst>
                </a:gridCol>
                <a:gridCol w="2040467">
                  <a:extLst>
                    <a:ext uri="{9D8B030D-6E8A-4147-A177-3AD203B41FA5}">
                      <a16:colId xmlns:a16="http://schemas.microsoft.com/office/drawing/2014/main" val="3914630834"/>
                    </a:ext>
                  </a:extLst>
                </a:gridCol>
                <a:gridCol w="2040466">
                  <a:extLst>
                    <a:ext uri="{9D8B030D-6E8A-4147-A177-3AD203B41FA5}">
                      <a16:colId xmlns:a16="http://schemas.microsoft.com/office/drawing/2014/main" val="1414250460"/>
                    </a:ext>
                  </a:extLst>
                </a:gridCol>
                <a:gridCol w="2040467">
                  <a:extLst>
                    <a:ext uri="{9D8B030D-6E8A-4147-A177-3AD203B41FA5}">
                      <a16:colId xmlns:a16="http://schemas.microsoft.com/office/drawing/2014/main" val="927632598"/>
                    </a:ext>
                  </a:extLst>
                </a:gridCol>
              </a:tblGrid>
              <a:tr h="297180">
                <a:tc>
                  <a:txBody>
                    <a:bodyPr/>
                    <a:lstStyle/>
                    <a:p>
                      <a:pPr algn="ctr" rtl="1"/>
                      <a:r>
                        <a:rPr lang="ar-SA" sz="1200" b="0" dirty="0"/>
                        <a:t>الفاعلية</a:t>
                      </a:r>
                    </a:p>
                  </a:txBody>
                  <a:tcPr anchor="ctr">
                    <a:solidFill>
                      <a:srgbClr val="008C58"/>
                    </a:solidFill>
                  </a:tcPr>
                </a:tc>
                <a:tc>
                  <a:txBody>
                    <a:bodyPr/>
                    <a:lstStyle/>
                    <a:p>
                      <a:pPr algn="ctr" rtl="1"/>
                      <a:r>
                        <a:rPr lang="ar-SA" sz="1200" b="1" dirty="0">
                          <a:solidFill>
                            <a:sysClr val="windowText" lastClr="000000"/>
                          </a:solidFill>
                        </a:rPr>
                        <a:t>مدى تحقق المبادرة للأهداف</a:t>
                      </a:r>
                    </a:p>
                  </a:txBody>
                  <a:tcPr anchor="ctr">
                    <a:solidFill>
                      <a:schemeClr val="bg1">
                        <a:lumMod val="85000"/>
                      </a:schemeClr>
                    </a:solidFill>
                  </a:tcPr>
                </a:tc>
                <a:tc>
                  <a:txBody>
                    <a:bodyPr/>
                    <a:lstStyle/>
                    <a:p>
                      <a:pPr algn="ctr" rtl="1"/>
                      <a:r>
                        <a:rPr lang="ar-SA" sz="1200" b="0" dirty="0"/>
                        <a:t>% رضا المستفيدين</a:t>
                      </a:r>
                    </a:p>
                  </a:txBody>
                  <a:tcPr anchor="ctr">
                    <a:solidFill>
                      <a:srgbClr val="008C58"/>
                    </a:solidFill>
                  </a:tcPr>
                </a:tc>
                <a:tc>
                  <a:txBody>
                    <a:bodyPr/>
                    <a:lstStyle/>
                    <a:p>
                      <a:pPr algn="ctr" rtl="1"/>
                      <a:endParaRPr lang="ar-SA" sz="1200" b="0" dirty="0"/>
                    </a:p>
                  </a:txBody>
                  <a:tcPr anchor="ctr">
                    <a:solidFill>
                      <a:schemeClr val="bg1">
                        <a:lumMod val="85000"/>
                      </a:schemeClr>
                    </a:solidFill>
                  </a:tcPr>
                </a:tc>
                <a:extLst>
                  <a:ext uri="{0D108BD9-81ED-4DB2-BD59-A6C34878D82A}">
                    <a16:rowId xmlns:a16="http://schemas.microsoft.com/office/drawing/2014/main" val="842792759"/>
                  </a:ext>
                </a:extLst>
              </a:tr>
            </a:tbl>
          </a:graphicData>
        </a:graphic>
      </p:graphicFrame>
      <p:sp>
        <p:nvSpPr>
          <p:cNvPr id="43" name="مربع نص 42">
            <a:extLst>
              <a:ext uri="{FF2B5EF4-FFF2-40B4-BE49-F238E27FC236}">
                <a16:creationId xmlns:a16="http://schemas.microsoft.com/office/drawing/2014/main" id="{EBF20D36-E80A-4712-87C6-4846AFB07DA2}"/>
              </a:ext>
            </a:extLst>
          </p:cNvPr>
          <p:cNvSpPr txBox="1"/>
          <p:nvPr/>
        </p:nvSpPr>
        <p:spPr>
          <a:xfrm>
            <a:off x="1600200" y="457200"/>
            <a:ext cx="4346892" cy="584775"/>
          </a:xfrm>
          <a:prstGeom prst="rect">
            <a:avLst/>
          </a:prstGeom>
          <a:noFill/>
        </p:spPr>
        <p:txBody>
          <a:bodyPr wrap="square" rtlCol="1">
            <a:spAutoFit/>
          </a:bodyPr>
          <a:lstStyle/>
          <a:p>
            <a:pPr algn="ctr"/>
            <a:r>
              <a:rPr lang="ar-SA" dirty="0">
                <a:solidFill>
                  <a:srgbClr val="009D65"/>
                </a:solidFill>
              </a:rPr>
              <a:t>جائزة أداء الصحة</a:t>
            </a:r>
            <a:r>
              <a:rPr lang="ar-SA" dirty="0">
                <a:solidFill>
                  <a:srgbClr val="008C58"/>
                </a:solidFill>
              </a:rPr>
              <a:t> </a:t>
            </a:r>
            <a:r>
              <a:rPr lang="ar-SA" sz="3200" b="1" dirty="0">
                <a:solidFill>
                  <a:srgbClr val="9B955F"/>
                </a:solidFill>
              </a:rPr>
              <a:t>|</a:t>
            </a:r>
            <a:r>
              <a:rPr lang="ar-SA" dirty="0"/>
              <a:t> الكيانات الصحية غير الربحية</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B04A532-0E15-4CB2-BD2F-39A8327D1F5F}"/>
              </a:ext>
            </a:extLst>
          </p:cNvPr>
          <p:cNvSpPr txBox="1"/>
          <p:nvPr/>
        </p:nvSpPr>
        <p:spPr>
          <a:xfrm>
            <a:off x="2971800" y="2057400"/>
            <a:ext cx="3886200" cy="707886"/>
          </a:xfrm>
          <a:prstGeom prst="rect">
            <a:avLst/>
          </a:prstGeom>
          <a:noFill/>
        </p:spPr>
        <p:txBody>
          <a:bodyPr wrap="square">
            <a:spAutoFit/>
          </a:bodyPr>
          <a:lstStyle/>
          <a:p>
            <a:r>
              <a:rPr lang="ar-SA" sz="4000" b="1" dirty="0"/>
              <a:t>الوصف</a:t>
            </a:r>
            <a:endParaRPr lang="en-US" sz="4000" b="1" dirty="0"/>
          </a:p>
        </p:txBody>
      </p:sp>
      <p:sp>
        <p:nvSpPr>
          <p:cNvPr id="5" name="TextBox 4">
            <a:extLst>
              <a:ext uri="{FF2B5EF4-FFF2-40B4-BE49-F238E27FC236}">
                <a16:creationId xmlns:a16="http://schemas.microsoft.com/office/drawing/2014/main" id="{B301A9B6-FE0B-437A-9DFB-AF90D70A5FEC}"/>
              </a:ext>
            </a:extLst>
          </p:cNvPr>
          <p:cNvSpPr txBox="1"/>
          <p:nvPr/>
        </p:nvSpPr>
        <p:spPr>
          <a:xfrm>
            <a:off x="1905000" y="2984020"/>
            <a:ext cx="5219700" cy="2554545"/>
          </a:xfrm>
          <a:prstGeom prst="rect">
            <a:avLst/>
          </a:prstGeom>
          <a:noFill/>
        </p:spPr>
        <p:txBody>
          <a:bodyPr wrap="square">
            <a:spAutoFit/>
          </a:bodyPr>
          <a:lstStyle/>
          <a:p>
            <a:r>
              <a:rPr lang="ar-SA" sz="2000" dirty="0"/>
              <a:t>منذ بدأت جائحة كوفيد-19 كان  للجمعيات الصحية دور رائد في تقديم مبادرات ومشاريع موجهة للمجتمع ساهمت في نجاح الإجراءات الاحترازية وتقديم الخدمات الصحية للفئات العالية الاحتياج. لقد كان للجمعيات الصحية نجاحات في دعم جهود وزارة الصحة في مواجهة الجائحة تستحق الإبراز والتوثيق. ومن هذا المنطلق ندعوا الجمعيات الصحية للمشاركة في مسار الاستجابة </a:t>
            </a:r>
            <a:r>
              <a:rPr lang="ar-SA" sz="2000" dirty="0" err="1"/>
              <a:t>لكوفيد</a:t>
            </a:r>
            <a:r>
              <a:rPr lang="ar-SA" sz="2000" dirty="0"/>
              <a:t> ١٩ في فرع الجمعيات الصحية حسب المعايير التالية.</a:t>
            </a:r>
            <a:endParaRPr lang="en-US" sz="2000" dirty="0"/>
          </a:p>
        </p:txBody>
      </p:sp>
    </p:spTree>
    <p:extLst>
      <p:ext uri="{BB962C8B-B14F-4D97-AF65-F5344CB8AC3E}">
        <p14:creationId xmlns:p14="http://schemas.microsoft.com/office/powerpoint/2010/main" val="32940483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A3F431A-75B4-45BC-8D38-5E8C4464A691}"/>
              </a:ext>
            </a:extLst>
          </p:cNvPr>
          <p:cNvSpPr txBox="1"/>
          <p:nvPr/>
        </p:nvSpPr>
        <p:spPr>
          <a:xfrm>
            <a:off x="1295400" y="2285999"/>
            <a:ext cx="6172200" cy="5464060"/>
          </a:xfrm>
          <a:prstGeom prst="rect">
            <a:avLst/>
          </a:prstGeom>
          <a:noFill/>
        </p:spPr>
        <p:txBody>
          <a:bodyPr wrap="square">
            <a:spAutoFit/>
          </a:bodyPr>
          <a:lstStyle/>
          <a:p>
            <a:pPr marL="342900" marR="0" lvl="0" indent="-342900" algn="r" rtl="1">
              <a:lnSpc>
                <a:spcPct val="107000"/>
              </a:lnSpc>
              <a:spcBef>
                <a:spcPts val="0"/>
              </a:spcBef>
              <a:spcAft>
                <a:spcPts val="0"/>
              </a:spcAft>
              <a:buFont typeface="Courier New" panose="02070309020205020404" pitchFamily="49" charset="0"/>
              <a:buChar char="o"/>
            </a:pPr>
            <a:r>
              <a:rPr lang="ar-SA" sz="2000" b="1" dirty="0">
                <a:effectLst/>
                <a:latin typeface="Calibri" panose="020F0502020204030204" pitchFamily="34" charset="0"/>
                <a:ea typeface="Calibri" panose="020F0502020204030204" pitchFamily="34" charset="0"/>
                <a:cs typeface="Sakkal Majalla" panose="02000000000000000000" pitchFamily="2" charset="-78"/>
              </a:rPr>
              <a:t>فرع الجمعيات الصحية </a:t>
            </a:r>
          </a:p>
          <a:p>
            <a:pPr marL="457200" marR="0" algn="r" rtl="1">
              <a:lnSpc>
                <a:spcPct val="107000"/>
              </a:lnSpc>
              <a:spcBef>
                <a:spcPts val="0"/>
              </a:spcBef>
              <a:spcAft>
                <a:spcPts val="0"/>
              </a:spcAft>
            </a:pPr>
            <a:endParaRPr lang="ar-SA" sz="2000" b="1" dirty="0">
              <a:latin typeface="Calibri" panose="020F0502020204030204" pitchFamily="34" charset="0"/>
              <a:ea typeface="Calibri" panose="020F0502020204030204" pitchFamily="34" charset="0"/>
              <a:cs typeface="Arial" panose="020B0604020202020204" pitchFamily="34" charset="0"/>
            </a:endParaRPr>
          </a:p>
          <a:p>
            <a:pPr marL="742950" marR="0" indent="-285750" rtl="1">
              <a:lnSpc>
                <a:spcPct val="107000"/>
              </a:lnSpc>
              <a:spcBef>
                <a:spcPts val="0"/>
              </a:spcBef>
              <a:spcAft>
                <a:spcPts val="0"/>
              </a:spcAft>
              <a:buFont typeface="Wingdings" panose="05000000000000000000" pitchFamily="2" charset="2"/>
              <a:buChar char="v"/>
            </a:pPr>
            <a:r>
              <a:rPr lang="ar-SA" sz="2000" b="1" dirty="0">
                <a:effectLst/>
                <a:latin typeface="Calibri" panose="020F0502020204030204" pitchFamily="34" charset="0"/>
                <a:ea typeface="Calibri" panose="020F0502020204030204" pitchFamily="34" charset="0"/>
                <a:cs typeface="Sakkal Majalla" panose="02000000000000000000" pitchFamily="2" charset="-78"/>
              </a:rPr>
              <a:t>يجب أن تحتوي استمارة المشاركة على التالي: </a:t>
            </a:r>
            <a:endParaRPr lang="en-US" sz="2000" b="1"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rtl="1">
              <a:lnSpc>
                <a:spcPct val="107000"/>
              </a:lnSpc>
              <a:spcBef>
                <a:spcPts val="0"/>
              </a:spcBef>
              <a:spcAft>
                <a:spcPts val="0"/>
              </a:spcAft>
              <a:buFont typeface="Wingdings" panose="05000000000000000000" pitchFamily="2" charset="2"/>
              <a:buChar char="v"/>
            </a:pPr>
            <a:r>
              <a:rPr lang="ar-SA" sz="2000" b="1" dirty="0">
                <a:effectLst/>
                <a:latin typeface="Calibri" panose="020F0502020204030204" pitchFamily="34" charset="0"/>
                <a:ea typeface="Calibri" panose="020F0502020204030204" pitchFamily="34" charset="0"/>
                <a:cs typeface="Sakkal Majalla" panose="02000000000000000000" pitchFamily="2" charset="-78"/>
              </a:rPr>
              <a:t>صفحة واحدة مقاس </a:t>
            </a:r>
            <a:r>
              <a:rPr lang="en-US" sz="2000" b="1" dirty="0">
                <a:effectLst/>
                <a:latin typeface="Sakkal Majalla" panose="02000000000000000000" pitchFamily="2" charset="-78"/>
                <a:ea typeface="Calibri" panose="020F0502020204030204" pitchFamily="34" charset="0"/>
                <a:cs typeface="Arial" panose="020B0604020202020204" pitchFamily="34" charset="0"/>
              </a:rPr>
              <a:t>A4</a:t>
            </a:r>
            <a:endParaRPr lang="en-US" sz="2000" b="1"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rtl="1">
              <a:lnSpc>
                <a:spcPct val="107000"/>
              </a:lnSpc>
              <a:spcBef>
                <a:spcPts val="0"/>
              </a:spcBef>
              <a:spcAft>
                <a:spcPts val="0"/>
              </a:spcAft>
              <a:buFont typeface="Wingdings" panose="05000000000000000000" pitchFamily="2" charset="2"/>
              <a:buChar char="v"/>
            </a:pPr>
            <a:r>
              <a:rPr lang="ar-SA" sz="2000" b="1" dirty="0">
                <a:effectLst/>
                <a:latin typeface="Calibri" panose="020F0502020204030204" pitchFamily="34" charset="0"/>
                <a:ea typeface="Calibri" panose="020F0502020204030204" pitchFamily="34" charset="0"/>
                <a:cs typeface="Sakkal Majalla" panose="02000000000000000000" pitchFamily="2" charset="-78"/>
              </a:rPr>
              <a:t>اسم الجمعية </a:t>
            </a:r>
            <a:endParaRPr lang="en-US" sz="2000" b="1"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rtl="1">
              <a:lnSpc>
                <a:spcPct val="107000"/>
              </a:lnSpc>
              <a:spcBef>
                <a:spcPts val="0"/>
              </a:spcBef>
              <a:spcAft>
                <a:spcPts val="0"/>
              </a:spcAft>
              <a:buFont typeface="Wingdings" panose="05000000000000000000" pitchFamily="2" charset="2"/>
              <a:buChar char="v"/>
            </a:pPr>
            <a:r>
              <a:rPr lang="ar-SA" sz="2000" b="1" dirty="0">
                <a:effectLst/>
                <a:latin typeface="Calibri" panose="020F0502020204030204" pitchFamily="34" charset="0"/>
                <a:ea typeface="Calibri" panose="020F0502020204030204" pitchFamily="34" charset="0"/>
                <a:cs typeface="Sakkal Majalla" panose="02000000000000000000" pitchFamily="2" charset="-78"/>
              </a:rPr>
              <a:t>اسم المسؤول</a:t>
            </a:r>
            <a:endParaRPr lang="en-US" sz="2000" b="1"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rtl="1">
              <a:lnSpc>
                <a:spcPct val="107000"/>
              </a:lnSpc>
              <a:spcBef>
                <a:spcPts val="0"/>
              </a:spcBef>
              <a:spcAft>
                <a:spcPts val="0"/>
              </a:spcAft>
              <a:buFont typeface="Wingdings" panose="05000000000000000000" pitchFamily="2" charset="2"/>
              <a:buChar char="v"/>
            </a:pPr>
            <a:r>
              <a:rPr lang="ar-SA" sz="2000" b="1" dirty="0">
                <a:effectLst/>
                <a:latin typeface="Calibri" panose="020F0502020204030204" pitchFamily="34" charset="0"/>
                <a:ea typeface="Calibri" panose="020F0502020204030204" pitchFamily="34" charset="0"/>
                <a:cs typeface="Sakkal Majalla" panose="02000000000000000000" pitchFamily="2" charset="-78"/>
              </a:rPr>
              <a:t>رقم الترخيص وتاريخه</a:t>
            </a:r>
            <a:endParaRPr lang="en-US" sz="2000" b="1"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rtl="1">
              <a:lnSpc>
                <a:spcPct val="107000"/>
              </a:lnSpc>
              <a:spcBef>
                <a:spcPts val="0"/>
              </a:spcBef>
              <a:spcAft>
                <a:spcPts val="0"/>
              </a:spcAft>
              <a:buFont typeface="Wingdings" panose="05000000000000000000" pitchFamily="2" charset="2"/>
              <a:buChar char="v"/>
            </a:pPr>
            <a:r>
              <a:rPr lang="ar-SA" sz="2000" b="1" dirty="0">
                <a:effectLst/>
                <a:latin typeface="Calibri" panose="020F0502020204030204" pitchFamily="34" charset="0"/>
                <a:ea typeface="Calibri" panose="020F0502020204030204" pitchFamily="34" charset="0"/>
                <a:cs typeface="Sakkal Majalla" panose="02000000000000000000" pitchFamily="2" charset="-78"/>
              </a:rPr>
              <a:t>مدى مناسبة البرنامج/ المبادرة لاحتياجات وأولويات المرحلة.</a:t>
            </a:r>
            <a:endParaRPr lang="en-US" sz="2000" b="1"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rtl="1">
              <a:lnSpc>
                <a:spcPct val="107000"/>
              </a:lnSpc>
              <a:spcBef>
                <a:spcPts val="0"/>
              </a:spcBef>
              <a:spcAft>
                <a:spcPts val="800"/>
              </a:spcAft>
              <a:buFont typeface="Wingdings" panose="05000000000000000000" pitchFamily="2" charset="2"/>
              <a:buChar char="v"/>
            </a:pPr>
            <a:r>
              <a:rPr lang="ar-SA" sz="2000" b="1" dirty="0">
                <a:effectLst/>
                <a:latin typeface="Calibri" panose="020F0502020204030204" pitchFamily="34" charset="0"/>
                <a:ea typeface="Calibri" panose="020F0502020204030204" pitchFamily="34" charset="0"/>
                <a:cs typeface="Sakkal Majalla" panose="02000000000000000000" pitchFamily="2" charset="-78"/>
              </a:rPr>
              <a:t>تفعيل مشاركة المتطوعين في المبادرة.</a:t>
            </a:r>
            <a:endParaRPr lang="en-US" sz="2000" b="1"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rtl="1">
              <a:lnSpc>
                <a:spcPct val="107000"/>
              </a:lnSpc>
              <a:spcBef>
                <a:spcPts val="0"/>
              </a:spcBef>
              <a:spcAft>
                <a:spcPts val="0"/>
              </a:spcAft>
              <a:buFont typeface="Wingdings" panose="05000000000000000000" pitchFamily="2" charset="2"/>
              <a:buChar char="v"/>
            </a:pPr>
            <a:r>
              <a:rPr lang="ar-SA" sz="2000" b="1" dirty="0">
                <a:effectLst/>
                <a:latin typeface="Calibri" panose="020F0502020204030204" pitchFamily="34" charset="0"/>
                <a:ea typeface="Times New Roman" panose="02020603050405020304" pitchFamily="18" charset="0"/>
                <a:cs typeface="Sakkal Majalla" panose="02000000000000000000" pitchFamily="2" charset="-78"/>
              </a:rPr>
              <a:t>مدى تكامل واتساق وانسجام البرنامج/المبادرة مع المبادرات الحكومية أو مبادرات القطاع.</a:t>
            </a:r>
            <a:endParaRPr lang="en-US" sz="2000" b="1"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rtl="1">
              <a:lnSpc>
                <a:spcPct val="107000"/>
              </a:lnSpc>
              <a:spcBef>
                <a:spcPts val="0"/>
              </a:spcBef>
              <a:spcAft>
                <a:spcPts val="0"/>
              </a:spcAft>
              <a:buFont typeface="Wingdings" panose="05000000000000000000" pitchFamily="2" charset="2"/>
              <a:buChar char="v"/>
            </a:pPr>
            <a:r>
              <a:rPr lang="ar-SA" sz="2000" b="1" dirty="0">
                <a:effectLst/>
                <a:latin typeface="Calibri" panose="020F0502020204030204" pitchFamily="34" charset="0"/>
                <a:ea typeface="Times New Roman" panose="02020603050405020304" pitchFamily="18" charset="0"/>
                <a:cs typeface="Sakkal Majalla" panose="02000000000000000000" pitchFamily="2" charset="-78"/>
              </a:rPr>
              <a:t>الفاعلية: مدى تحقيق المبادرة لأهدافها المرسومة.</a:t>
            </a:r>
            <a:endParaRPr lang="en-US" sz="2000" b="1"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rtl="1">
              <a:lnSpc>
                <a:spcPct val="107000"/>
              </a:lnSpc>
              <a:spcBef>
                <a:spcPts val="0"/>
              </a:spcBef>
              <a:spcAft>
                <a:spcPts val="0"/>
              </a:spcAft>
              <a:buFont typeface="Wingdings" panose="05000000000000000000" pitchFamily="2" charset="2"/>
              <a:buChar char="v"/>
            </a:pPr>
            <a:r>
              <a:rPr lang="ar-SA" sz="2000" b="1" dirty="0">
                <a:effectLst/>
                <a:latin typeface="Calibri" panose="020F0502020204030204" pitchFamily="34" charset="0"/>
                <a:ea typeface="Times New Roman" panose="02020603050405020304" pitchFamily="18" charset="0"/>
                <a:cs typeface="Sakkal Majalla" panose="02000000000000000000" pitchFamily="2" charset="-78"/>
              </a:rPr>
              <a:t>الكفاءة: الاستفادة القصوى من الموارد المتاحة.</a:t>
            </a:r>
            <a:endParaRPr lang="en-US" sz="2000" b="1"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rtl="1">
              <a:lnSpc>
                <a:spcPct val="107000"/>
              </a:lnSpc>
              <a:spcBef>
                <a:spcPts val="0"/>
              </a:spcBef>
              <a:spcAft>
                <a:spcPts val="0"/>
              </a:spcAft>
              <a:buFont typeface="Wingdings" panose="05000000000000000000" pitchFamily="2" charset="2"/>
              <a:buChar char="v"/>
            </a:pPr>
            <a:r>
              <a:rPr lang="ar-SA" sz="2000" b="1" dirty="0">
                <a:effectLst/>
                <a:latin typeface="Calibri" panose="020F0502020204030204" pitchFamily="34" charset="0"/>
                <a:ea typeface="Times New Roman" panose="02020603050405020304" pitchFamily="18" charset="0"/>
                <a:cs typeface="Sakkal Majalla" panose="02000000000000000000" pitchFamily="2" charset="-78"/>
              </a:rPr>
              <a:t>الأثر: الفرق الذي تصنعه المبادرة.</a:t>
            </a:r>
            <a:endParaRPr lang="en-US" sz="2000" b="1"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rtl="1">
              <a:lnSpc>
                <a:spcPct val="107000"/>
              </a:lnSpc>
              <a:spcBef>
                <a:spcPts val="0"/>
              </a:spcBef>
              <a:spcAft>
                <a:spcPts val="0"/>
              </a:spcAft>
              <a:buFont typeface="Wingdings" panose="05000000000000000000" pitchFamily="2" charset="2"/>
              <a:buChar char="v"/>
            </a:pPr>
            <a:r>
              <a:rPr lang="ar-SA" sz="2000" b="1" dirty="0">
                <a:effectLst/>
                <a:latin typeface="Calibri" panose="020F0502020204030204" pitchFamily="34" charset="0"/>
                <a:ea typeface="Times New Roman" panose="02020603050405020304" pitchFamily="18" charset="0"/>
                <a:cs typeface="Sakkal Majalla" panose="02000000000000000000" pitchFamily="2" charset="-78"/>
              </a:rPr>
              <a:t>الاستدامة: مدى استدامة الأثر.</a:t>
            </a:r>
            <a:endParaRPr lang="en-US" sz="2000" b="1"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rtl="1">
              <a:lnSpc>
                <a:spcPct val="107000"/>
              </a:lnSpc>
              <a:spcBef>
                <a:spcPts val="0"/>
              </a:spcBef>
              <a:spcAft>
                <a:spcPts val="800"/>
              </a:spcAft>
              <a:buFont typeface="Wingdings" panose="05000000000000000000" pitchFamily="2" charset="2"/>
              <a:buChar char="v"/>
            </a:pPr>
            <a:r>
              <a:rPr lang="ar-SA" sz="2000" b="1" dirty="0">
                <a:effectLst/>
                <a:latin typeface="Calibri" panose="020F0502020204030204" pitchFamily="34" charset="0"/>
                <a:ea typeface="Calibri" panose="020F0502020204030204" pitchFamily="34" charset="0"/>
                <a:cs typeface="Sakkal Majalla" panose="02000000000000000000" pitchFamily="2" charset="-78"/>
              </a:rPr>
              <a:t>صور، انطباعات المستفيدين، قياس رضا إذا وجد.</a:t>
            </a:r>
            <a:endParaRPr lang="en-US" sz="2000" b="1"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9275709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مستند" ma:contentTypeID="0x010100F38FF0A80A0D4645BB3FE51E907DF37C" ma:contentTypeVersion="2" ma:contentTypeDescription="إنشاء مستند جديد." ma:contentTypeScope="" ma:versionID="8b10f88dccdad9ac99fe0ed09ec8906e">
  <xsd:schema xmlns:xsd="http://www.w3.org/2001/XMLSchema" xmlns:xs="http://www.w3.org/2001/XMLSchema" xmlns:p="http://schemas.microsoft.com/office/2006/metadata/properties" xmlns:ns1="http://schemas.microsoft.com/sharepoint/v3" xmlns:ns2="5797868e-33e7-4173-aba2-645c7f9f4275" targetNamespace="http://schemas.microsoft.com/office/2006/metadata/properties" ma:root="true" ma:fieldsID="98bddae6309db368578b4b794f2b3871" ns1:_="" ns2:_="">
    <xsd:import namespace="http://schemas.microsoft.com/sharepoint/v3"/>
    <xsd:import namespace="5797868e-33e7-4173-aba2-645c7f9f4275"/>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جدولة تاريخ البدء" ma:internalName="PublishingStartDate">
      <xsd:simpleType>
        <xsd:restriction base="dms:Unknown"/>
      </xsd:simpleType>
    </xsd:element>
    <xsd:element name="PublishingExpirationDate" ma:index="9" nillable="true" ma:displayName="جدولة تاريخ الانتهاء"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797868e-33e7-4173-aba2-645c7f9f4275" elementFormDefault="qualified">
    <xsd:import namespace="http://schemas.microsoft.com/office/2006/documentManagement/types"/>
    <xsd:import namespace="http://schemas.microsoft.com/office/infopath/2007/PartnerControls"/>
    <xsd:element name="SharedWithUsers" ma:index="10" nillable="true" ma:displayName="تمت مشاركته مع"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نوع المحتوى"/>
        <xsd:element ref="dc:title" minOccurs="0" maxOccurs="1" ma:index="4" ma:displayName="العنوان"/>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067F690D-445C-41D3-8EB8-2680420B369C}"/>
</file>

<file path=customXml/itemProps2.xml><?xml version="1.0" encoding="utf-8"?>
<ds:datastoreItem xmlns:ds="http://schemas.openxmlformats.org/officeDocument/2006/customXml" ds:itemID="{2E691576-8776-49C6-BF16-B39E4E771225}"/>
</file>

<file path=customXml/itemProps3.xml><?xml version="1.0" encoding="utf-8"?>
<ds:datastoreItem xmlns:ds="http://schemas.openxmlformats.org/officeDocument/2006/customXml" ds:itemID="{5E4E0243-7676-4008-AA54-A7F47D142C91}"/>
</file>

<file path=docProps/app.xml><?xml version="1.0" encoding="utf-8"?>
<Properties xmlns="http://schemas.openxmlformats.org/officeDocument/2006/extended-properties" xmlns:vt="http://schemas.openxmlformats.org/officeDocument/2006/docPropsVTypes">
  <Template/>
  <TotalTime>0</TotalTime>
  <Words>235</Words>
  <Application>Microsoft Office PowerPoint</Application>
  <PresentationFormat>Custom</PresentationFormat>
  <Paragraphs>52</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Calibri</vt:lpstr>
      <vt:lpstr>Courier New</vt:lpstr>
      <vt:lpstr>Sakkal Majalla</vt:lpstr>
      <vt:lpstr>Times New Roman</vt:lpstr>
      <vt:lpstr>Wingdings</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أداء</dc:title>
  <dc:creator>Nada Albakr</dc:creator>
  <cp:lastModifiedBy>Nouf Alsubaie</cp:lastModifiedBy>
  <cp:revision>2</cp:revision>
  <dcterms:created xsi:type="dcterms:W3CDTF">2021-09-27T13:49:12Z</dcterms:created>
  <dcterms:modified xsi:type="dcterms:W3CDTF">2021-09-30T08:04:37Z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2021-09-15T00:00:00Z</vt:filetime>
  </property>
  <property fmtid="{D5CDD505-2E9C-101B-9397-08002B2CF9AE}" pid="3" name="Creator">
    <vt:lpwstr>Word</vt:lpwstr>
  </property>
  <property fmtid="{D5CDD505-2E9C-101B-9397-08002B2CF9AE}" pid="4" name="LastSaved">
    <vt:filetime>2021-09-27T00:00:00Z</vt:filetime>
  </property>
  <property fmtid="{D5CDD505-2E9C-101B-9397-08002B2CF9AE}" pid="5" name="ContentTypeId">
    <vt:lpwstr>0x010100F38FF0A80A0D4645BB3FE51E907DF37C</vt:lpwstr>
  </property>
</Properties>
</file>